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32918400"/>
  <p:notesSz cx="7010400" cy="9296400"/>
  <p:defaultTextStyle>
    <a:defPPr>
      <a:defRPr lang="en-US"/>
    </a:defPPr>
    <a:lvl1pPr marL="0" algn="l" defTabSz="24032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1pPr>
    <a:lvl2pPr marL="2403246" algn="l" defTabSz="24032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2pPr>
    <a:lvl3pPr marL="4806493" algn="l" defTabSz="24032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3pPr>
    <a:lvl4pPr marL="7209739" algn="l" defTabSz="24032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4pPr>
    <a:lvl5pPr marL="9612985" algn="l" defTabSz="24032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5pPr>
    <a:lvl6pPr marL="12016233" algn="l" defTabSz="24032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6pPr>
    <a:lvl7pPr marL="14419480" algn="l" defTabSz="24032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7pPr>
    <a:lvl8pPr marL="16822726" algn="l" defTabSz="24032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8pPr>
    <a:lvl9pPr marL="19225974" algn="l" defTabSz="24032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53">
          <p15:clr>
            <a:srgbClr val="A4A3A4"/>
          </p15:clr>
        </p15:guide>
        <p15:guide id="2" pos="138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403" y="-1001"/>
      </p:cViewPr>
      <p:guideLst>
        <p:guide orient="horz" pos="4553"/>
        <p:guide pos="138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03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6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09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12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1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19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22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25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9C65-2EA7-C341-ACAA-1CBC176A7B11}" type="datetimeFigureOut">
              <a:rPr lang="en-US" smtClean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03AB-64AF-A54C-8A7F-9C7B18FFDC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9C65-2EA7-C341-ACAA-1CBC176A7B11}" type="datetimeFigureOut">
              <a:rPr lang="en-US" smtClean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03AB-64AF-A54C-8A7F-9C7B18FFDC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8201322" y="6324601"/>
            <a:ext cx="55298343" cy="134820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91068" y="6324601"/>
            <a:ext cx="165178737" cy="134820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9C65-2EA7-C341-ACAA-1CBC176A7B11}" type="datetimeFigureOut">
              <a:rPr lang="en-US" smtClean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03AB-64AF-A54C-8A7F-9C7B18FFDC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9C65-2EA7-C341-ACAA-1CBC176A7B11}" type="datetimeFigureOut">
              <a:rPr lang="en-US" smtClean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03AB-64AF-A54C-8A7F-9C7B18FFDC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2"/>
            <a:ext cx="37307520" cy="6537960"/>
          </a:xfrm>
        </p:spPr>
        <p:txBody>
          <a:bodyPr anchor="t"/>
          <a:lstStyle>
            <a:lvl1pPr algn="l">
              <a:defRPr sz="21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7"/>
            <a:ext cx="37307520" cy="7200898"/>
          </a:xfrm>
        </p:spPr>
        <p:txBody>
          <a:bodyPr anchor="b"/>
          <a:lstStyle>
            <a:lvl1pPr marL="0" indent="0">
              <a:buNone/>
              <a:defRPr sz="10400">
                <a:solidFill>
                  <a:schemeClr val="tx1">
                    <a:tint val="75000"/>
                  </a:schemeClr>
                </a:solidFill>
              </a:defRPr>
            </a:lvl1pPr>
            <a:lvl2pPr marL="2403246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2pPr>
            <a:lvl3pPr marL="4806493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3pPr>
            <a:lvl4pPr marL="7209739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4pPr>
            <a:lvl5pPr marL="9612985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5pPr>
            <a:lvl6pPr marL="12016233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6pPr>
            <a:lvl7pPr marL="14419480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7pPr>
            <a:lvl8pPr marL="16822726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8pPr>
            <a:lvl9pPr marL="19225974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9C65-2EA7-C341-ACAA-1CBC176A7B11}" type="datetimeFigureOut">
              <a:rPr lang="en-US" smtClean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03AB-64AF-A54C-8A7F-9C7B18FFDC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91065" y="36865561"/>
            <a:ext cx="110238537" cy="104279702"/>
          </a:xfrm>
        </p:spPr>
        <p:txBody>
          <a:bodyPr/>
          <a:lstStyle>
            <a:lvl1pPr>
              <a:defRPr sz="14600"/>
            </a:lvl1pPr>
            <a:lvl2pPr>
              <a:defRPr sz="12600"/>
            </a:lvl2pPr>
            <a:lvl3pPr>
              <a:defRPr sz="104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261125" y="36865561"/>
            <a:ext cx="110238543" cy="104279702"/>
          </a:xfrm>
        </p:spPr>
        <p:txBody>
          <a:bodyPr/>
          <a:lstStyle>
            <a:lvl1pPr>
              <a:defRPr sz="14600"/>
            </a:lvl1pPr>
            <a:lvl2pPr>
              <a:defRPr sz="12600"/>
            </a:lvl2pPr>
            <a:lvl3pPr>
              <a:defRPr sz="104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9C65-2EA7-C341-ACAA-1CBC176A7B11}" type="datetimeFigureOut">
              <a:rPr lang="en-US" smtClean="0"/>
              <a:pPr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03AB-64AF-A54C-8A7F-9C7B18FFDC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2" y="7368543"/>
            <a:ext cx="19392903" cy="3070858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403246" indent="0">
              <a:buNone/>
              <a:defRPr sz="10400" b="1"/>
            </a:lvl2pPr>
            <a:lvl3pPr marL="4806493" indent="0">
              <a:buNone/>
              <a:defRPr sz="9500" b="1"/>
            </a:lvl3pPr>
            <a:lvl4pPr marL="7209739" indent="0">
              <a:buNone/>
              <a:defRPr sz="8400" b="1"/>
            </a:lvl4pPr>
            <a:lvl5pPr marL="9612985" indent="0">
              <a:buNone/>
              <a:defRPr sz="8400" b="1"/>
            </a:lvl5pPr>
            <a:lvl6pPr marL="12016233" indent="0">
              <a:buNone/>
              <a:defRPr sz="8400" b="1"/>
            </a:lvl6pPr>
            <a:lvl7pPr marL="14419480" indent="0">
              <a:buNone/>
              <a:defRPr sz="8400" b="1"/>
            </a:lvl7pPr>
            <a:lvl8pPr marL="16822726" indent="0">
              <a:buNone/>
              <a:defRPr sz="8400" b="1"/>
            </a:lvl8pPr>
            <a:lvl9pPr marL="19225974" indent="0">
              <a:buNone/>
              <a:defRPr sz="8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2" y="10439401"/>
            <a:ext cx="19392903" cy="18966182"/>
          </a:xfrm>
        </p:spPr>
        <p:txBody>
          <a:bodyPr/>
          <a:lstStyle>
            <a:lvl1pPr>
              <a:defRPr sz="12600"/>
            </a:lvl1pPr>
            <a:lvl2pPr>
              <a:defRPr sz="104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3"/>
            <a:ext cx="19400520" cy="3070858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403246" indent="0">
              <a:buNone/>
              <a:defRPr sz="10400" b="1"/>
            </a:lvl2pPr>
            <a:lvl3pPr marL="4806493" indent="0">
              <a:buNone/>
              <a:defRPr sz="9500" b="1"/>
            </a:lvl3pPr>
            <a:lvl4pPr marL="7209739" indent="0">
              <a:buNone/>
              <a:defRPr sz="8400" b="1"/>
            </a:lvl4pPr>
            <a:lvl5pPr marL="9612985" indent="0">
              <a:buNone/>
              <a:defRPr sz="8400" b="1"/>
            </a:lvl5pPr>
            <a:lvl6pPr marL="12016233" indent="0">
              <a:buNone/>
              <a:defRPr sz="8400" b="1"/>
            </a:lvl6pPr>
            <a:lvl7pPr marL="14419480" indent="0">
              <a:buNone/>
              <a:defRPr sz="8400" b="1"/>
            </a:lvl7pPr>
            <a:lvl8pPr marL="16822726" indent="0">
              <a:buNone/>
              <a:defRPr sz="8400" b="1"/>
            </a:lvl8pPr>
            <a:lvl9pPr marL="19225974" indent="0">
              <a:buNone/>
              <a:defRPr sz="8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1"/>
            <a:ext cx="19400520" cy="18966182"/>
          </a:xfrm>
        </p:spPr>
        <p:txBody>
          <a:bodyPr/>
          <a:lstStyle>
            <a:lvl1pPr>
              <a:defRPr sz="12600"/>
            </a:lvl1pPr>
            <a:lvl2pPr>
              <a:defRPr sz="104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9C65-2EA7-C341-ACAA-1CBC176A7B11}" type="datetimeFigureOut">
              <a:rPr lang="en-US" smtClean="0"/>
              <a:pPr/>
              <a:t>5/1/2018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03AB-64AF-A54C-8A7F-9C7B18FFDC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9C65-2EA7-C341-ACAA-1CBC176A7B11}" type="datetimeFigureOut">
              <a:rPr lang="en-US" smtClean="0"/>
              <a:pPr/>
              <a:t>5/1/2018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03AB-64AF-A54C-8A7F-9C7B18FFDC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9C65-2EA7-C341-ACAA-1CBC176A7B11}" type="datetimeFigureOut">
              <a:rPr lang="en-US" smtClean="0"/>
              <a:pPr/>
              <a:t>5/1/2018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03AB-64AF-A54C-8A7F-9C7B18FFDC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5" y="1310640"/>
            <a:ext cx="14439903" cy="5577840"/>
          </a:xfrm>
        </p:spPr>
        <p:txBody>
          <a:bodyPr anchor="b"/>
          <a:lstStyle>
            <a:lvl1pPr algn="l">
              <a:defRPr sz="10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5"/>
            <a:ext cx="24536400" cy="28094942"/>
          </a:xfrm>
        </p:spPr>
        <p:txBody>
          <a:bodyPr/>
          <a:lstStyle>
            <a:lvl1pPr>
              <a:defRPr sz="16800"/>
            </a:lvl1pPr>
            <a:lvl2pPr>
              <a:defRPr sz="14600"/>
            </a:lvl2pPr>
            <a:lvl3pPr>
              <a:defRPr sz="12600"/>
            </a:lvl3pPr>
            <a:lvl4pPr>
              <a:defRPr sz="10400"/>
            </a:lvl4pPr>
            <a:lvl5pPr>
              <a:defRPr sz="10400"/>
            </a:lvl5pPr>
            <a:lvl6pPr>
              <a:defRPr sz="10400"/>
            </a:lvl6pPr>
            <a:lvl7pPr>
              <a:defRPr sz="10400"/>
            </a:lvl7pPr>
            <a:lvl8pPr>
              <a:defRPr sz="10400"/>
            </a:lvl8pPr>
            <a:lvl9pPr>
              <a:defRPr sz="10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5" y="6888485"/>
            <a:ext cx="14439903" cy="22517102"/>
          </a:xfrm>
        </p:spPr>
        <p:txBody>
          <a:bodyPr/>
          <a:lstStyle>
            <a:lvl1pPr marL="0" indent="0">
              <a:buNone/>
              <a:defRPr sz="7500"/>
            </a:lvl1pPr>
            <a:lvl2pPr marL="2403246" indent="0">
              <a:buNone/>
              <a:defRPr sz="6200"/>
            </a:lvl2pPr>
            <a:lvl3pPr marL="4806493" indent="0">
              <a:buNone/>
              <a:defRPr sz="5300"/>
            </a:lvl3pPr>
            <a:lvl4pPr marL="7209739" indent="0">
              <a:buNone/>
              <a:defRPr sz="4700"/>
            </a:lvl4pPr>
            <a:lvl5pPr marL="9612985" indent="0">
              <a:buNone/>
              <a:defRPr sz="4700"/>
            </a:lvl5pPr>
            <a:lvl6pPr marL="12016233" indent="0">
              <a:buNone/>
              <a:defRPr sz="4700"/>
            </a:lvl6pPr>
            <a:lvl7pPr marL="14419480" indent="0">
              <a:buNone/>
              <a:defRPr sz="4700"/>
            </a:lvl7pPr>
            <a:lvl8pPr marL="16822726" indent="0">
              <a:buNone/>
              <a:defRPr sz="4700"/>
            </a:lvl8pPr>
            <a:lvl9pPr marL="19225974" indent="0">
              <a:buNone/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9C65-2EA7-C341-ACAA-1CBC176A7B11}" type="datetimeFigureOut">
              <a:rPr lang="en-US" smtClean="0"/>
              <a:pPr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03AB-64AF-A54C-8A7F-9C7B18FFDC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1"/>
            <a:ext cx="26334720" cy="2720342"/>
          </a:xfrm>
        </p:spPr>
        <p:txBody>
          <a:bodyPr anchor="b"/>
          <a:lstStyle>
            <a:lvl1pPr algn="l">
              <a:defRPr sz="10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6800"/>
            </a:lvl1pPr>
            <a:lvl2pPr marL="2403246" indent="0">
              <a:buNone/>
              <a:defRPr sz="14600"/>
            </a:lvl2pPr>
            <a:lvl3pPr marL="4806493" indent="0">
              <a:buNone/>
              <a:defRPr sz="12600"/>
            </a:lvl3pPr>
            <a:lvl4pPr marL="7209739" indent="0">
              <a:buNone/>
              <a:defRPr sz="10400"/>
            </a:lvl4pPr>
            <a:lvl5pPr marL="9612985" indent="0">
              <a:buNone/>
              <a:defRPr sz="10400"/>
            </a:lvl5pPr>
            <a:lvl6pPr marL="12016233" indent="0">
              <a:buNone/>
              <a:defRPr sz="10400"/>
            </a:lvl6pPr>
            <a:lvl7pPr marL="14419480" indent="0">
              <a:buNone/>
              <a:defRPr sz="10400"/>
            </a:lvl7pPr>
            <a:lvl8pPr marL="16822726" indent="0">
              <a:buNone/>
              <a:defRPr sz="10400"/>
            </a:lvl8pPr>
            <a:lvl9pPr marL="19225974" indent="0">
              <a:buNone/>
              <a:defRPr sz="104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3"/>
            <a:ext cx="26334720" cy="3863338"/>
          </a:xfrm>
        </p:spPr>
        <p:txBody>
          <a:bodyPr/>
          <a:lstStyle>
            <a:lvl1pPr marL="0" indent="0">
              <a:buNone/>
              <a:defRPr sz="7500"/>
            </a:lvl1pPr>
            <a:lvl2pPr marL="2403246" indent="0">
              <a:buNone/>
              <a:defRPr sz="6200"/>
            </a:lvl2pPr>
            <a:lvl3pPr marL="4806493" indent="0">
              <a:buNone/>
              <a:defRPr sz="5300"/>
            </a:lvl3pPr>
            <a:lvl4pPr marL="7209739" indent="0">
              <a:buNone/>
              <a:defRPr sz="4700"/>
            </a:lvl4pPr>
            <a:lvl5pPr marL="9612985" indent="0">
              <a:buNone/>
              <a:defRPr sz="4700"/>
            </a:lvl5pPr>
            <a:lvl6pPr marL="12016233" indent="0">
              <a:buNone/>
              <a:defRPr sz="4700"/>
            </a:lvl6pPr>
            <a:lvl7pPr marL="14419480" indent="0">
              <a:buNone/>
              <a:defRPr sz="4700"/>
            </a:lvl7pPr>
            <a:lvl8pPr marL="16822726" indent="0">
              <a:buNone/>
              <a:defRPr sz="4700"/>
            </a:lvl8pPr>
            <a:lvl9pPr marL="19225974" indent="0">
              <a:buNone/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9C65-2EA7-C341-ACAA-1CBC176A7B11}" type="datetimeFigureOut">
              <a:rPr lang="en-US" smtClean="0"/>
              <a:pPr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03AB-64AF-A54C-8A7F-9C7B18FFDC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80650" tIns="240325" rIns="480650" bIns="24032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5"/>
            <a:ext cx="39502080" cy="21724622"/>
          </a:xfrm>
          <a:prstGeom prst="rect">
            <a:avLst/>
          </a:prstGeom>
        </p:spPr>
        <p:txBody>
          <a:bodyPr vert="horz" lIns="480650" tIns="240325" rIns="480650" bIns="2403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80650" tIns="240325" rIns="480650" bIns="240325" rtlCol="0" anchor="ctr"/>
          <a:lstStyle>
            <a:lvl1pPr algn="l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C9C65-2EA7-C341-ACAA-1CBC176A7B11}" type="datetimeFigureOut">
              <a:rPr lang="en-US" smtClean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80650" tIns="240325" rIns="480650" bIns="240325" rtlCol="0" anchor="ctr"/>
          <a:lstStyle>
            <a:lvl1pPr algn="ct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80650" tIns="240325" rIns="480650" bIns="240325" rtlCol="0" anchor="ctr"/>
          <a:lstStyle>
            <a:lvl1pPr algn="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203AB-64AF-A54C-8A7F-9C7B18FFDC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03246" rtl="0" eaLnBrk="1" latinLnBrk="0" hangingPunct="1">
        <a:spcBef>
          <a:spcPct val="0"/>
        </a:spcBef>
        <a:buNone/>
        <a:defRPr sz="2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2436" indent="-1802436" algn="l" defTabSz="2403246" rtl="0" eaLnBrk="1" latinLnBrk="0" hangingPunct="1">
        <a:spcBef>
          <a:spcPct val="20000"/>
        </a:spcBef>
        <a:buFont typeface="Arial"/>
        <a:buChar char="•"/>
        <a:defRPr sz="16800" kern="1200">
          <a:solidFill>
            <a:schemeClr val="tx1"/>
          </a:solidFill>
          <a:latin typeface="+mn-lt"/>
          <a:ea typeface="+mn-ea"/>
          <a:cs typeface="+mn-cs"/>
        </a:defRPr>
      </a:lvl1pPr>
      <a:lvl2pPr marL="3905276" indent="-1502028" algn="l" defTabSz="2403246" rtl="0" eaLnBrk="1" latinLnBrk="0" hangingPunct="1">
        <a:spcBef>
          <a:spcPct val="20000"/>
        </a:spcBef>
        <a:buFont typeface="Arial"/>
        <a:buChar char="–"/>
        <a:defRPr sz="14600" kern="1200">
          <a:solidFill>
            <a:schemeClr val="tx1"/>
          </a:solidFill>
          <a:latin typeface="+mn-lt"/>
          <a:ea typeface="+mn-ea"/>
          <a:cs typeface="+mn-cs"/>
        </a:defRPr>
      </a:lvl2pPr>
      <a:lvl3pPr marL="6008116" indent="-1201624" algn="l" defTabSz="2403246" rtl="0" eaLnBrk="1" latinLnBrk="0" hangingPunct="1">
        <a:spcBef>
          <a:spcPct val="20000"/>
        </a:spcBef>
        <a:buFont typeface="Arial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3pPr>
      <a:lvl4pPr marL="8411363" indent="-1201624" algn="l" defTabSz="2403246" rtl="0" eaLnBrk="1" latinLnBrk="0" hangingPunct="1">
        <a:spcBef>
          <a:spcPct val="20000"/>
        </a:spcBef>
        <a:buFont typeface="Arial"/>
        <a:buChar char="–"/>
        <a:defRPr sz="10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4611" indent="-1201624" algn="l" defTabSz="2403246" rtl="0" eaLnBrk="1" latinLnBrk="0" hangingPunct="1">
        <a:spcBef>
          <a:spcPct val="20000"/>
        </a:spcBef>
        <a:buFont typeface="Arial"/>
        <a:buChar char="»"/>
        <a:defRPr sz="10400" kern="1200">
          <a:solidFill>
            <a:schemeClr val="tx1"/>
          </a:solidFill>
          <a:latin typeface="+mn-lt"/>
          <a:ea typeface="+mn-ea"/>
          <a:cs typeface="+mn-cs"/>
        </a:defRPr>
      </a:lvl5pPr>
      <a:lvl6pPr marL="13217857" indent="-1201624" algn="l" defTabSz="2403246" rtl="0" eaLnBrk="1" latinLnBrk="0" hangingPunct="1">
        <a:spcBef>
          <a:spcPct val="20000"/>
        </a:spcBef>
        <a:buFont typeface="Arial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6pPr>
      <a:lvl7pPr marL="15621104" indent="-1201624" algn="l" defTabSz="2403246" rtl="0" eaLnBrk="1" latinLnBrk="0" hangingPunct="1">
        <a:spcBef>
          <a:spcPct val="20000"/>
        </a:spcBef>
        <a:buFont typeface="Arial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7pPr>
      <a:lvl8pPr marL="18024350" indent="-1201624" algn="l" defTabSz="2403246" rtl="0" eaLnBrk="1" latinLnBrk="0" hangingPunct="1">
        <a:spcBef>
          <a:spcPct val="20000"/>
        </a:spcBef>
        <a:buFont typeface="Arial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8pPr>
      <a:lvl9pPr marL="20427596" indent="-1201624" algn="l" defTabSz="2403246" rtl="0" eaLnBrk="1" latinLnBrk="0" hangingPunct="1">
        <a:spcBef>
          <a:spcPct val="20000"/>
        </a:spcBef>
        <a:buFont typeface="Arial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32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403246" algn="l" defTabSz="24032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6493" algn="l" defTabSz="24032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7209739" algn="l" defTabSz="24032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612985" algn="l" defTabSz="24032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16233" algn="l" defTabSz="24032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419480" algn="l" defTabSz="24032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822726" algn="l" defTabSz="24032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9225974" algn="l" defTabSz="24032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wmf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60933" y="766636"/>
            <a:ext cx="41977801" cy="544763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>
              <a:defRPr/>
            </a:pPr>
            <a:r>
              <a:rPr lang="en-US" sz="9800" b="1" dirty="0"/>
              <a:t>Modeling Technique for Reconfigurable PV Module Embedded with CMOS  Switches</a:t>
            </a:r>
          </a:p>
          <a:p>
            <a:pPr algn="ctr">
              <a:spcBef>
                <a:spcPts val="1199"/>
              </a:spcBef>
              <a:defRPr/>
            </a:pPr>
            <a:r>
              <a:rPr lang="en-US" sz="6600" dirty="0">
                <a:cs typeface="Calibri"/>
              </a:rPr>
              <a:t>Rakeshkumar Mahto, Ph.D.</a:t>
            </a:r>
          </a:p>
          <a:p>
            <a:pPr algn="ctr">
              <a:spcBef>
                <a:spcPts val="1199"/>
              </a:spcBef>
              <a:defRPr/>
            </a:pPr>
            <a:r>
              <a:rPr lang="en-US" sz="6600" dirty="0">
                <a:cs typeface="Calibri"/>
              </a:rPr>
              <a:t>Computer Engineering, California State University, Fullerton, CA 92831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7983" y="551576"/>
            <a:ext cx="42878183" cy="531236"/>
            <a:chOff x="817847" y="907175"/>
            <a:chExt cx="42255505" cy="523521"/>
          </a:xfrm>
        </p:grpSpPr>
        <p:sp>
          <p:nvSpPr>
            <p:cNvPr id="32" name="Rectangle 31"/>
            <p:cNvSpPr/>
            <p:nvPr/>
          </p:nvSpPr>
          <p:spPr>
            <a:xfrm>
              <a:off x="817847" y="907175"/>
              <a:ext cx="42255505" cy="42961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17847" y="1330437"/>
              <a:ext cx="42255505" cy="10025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7983" y="31812893"/>
            <a:ext cx="42878183" cy="602282"/>
            <a:chOff x="817847" y="31355693"/>
            <a:chExt cx="42255505" cy="593535"/>
          </a:xfrm>
        </p:grpSpPr>
        <p:sp>
          <p:nvSpPr>
            <p:cNvPr id="10" name="Rectangle 9"/>
            <p:cNvSpPr/>
            <p:nvPr/>
          </p:nvSpPr>
          <p:spPr>
            <a:xfrm>
              <a:off x="817847" y="31452775"/>
              <a:ext cx="42255505" cy="49645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17847" y="31355693"/>
              <a:ext cx="42255505" cy="10025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43728" y="6019324"/>
            <a:ext cx="42812211" cy="2118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1" y="2649056"/>
            <a:ext cx="7015143" cy="1613439"/>
          </a:xfrm>
          <a:prstGeom prst="rect">
            <a:avLst/>
          </a:prstGeom>
        </p:spPr>
      </p:pic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35383BDA-47B0-44BF-B083-EA171190333F}"/>
              </a:ext>
            </a:extLst>
          </p:cNvPr>
          <p:cNvSpPr/>
          <p:nvPr/>
        </p:nvSpPr>
        <p:spPr>
          <a:xfrm>
            <a:off x="14345434" y="6636286"/>
            <a:ext cx="14996226" cy="8708167"/>
          </a:xfrm>
          <a:prstGeom prst="roundRect">
            <a:avLst/>
          </a:prstGeom>
          <a:noFill/>
          <a:ln w="63500" cap="rnd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A CMOS embedded PV module was presented as an alternative to PV module with bypass diode. [1]-[5].</a:t>
            </a: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A typical reconfigurable PV module consists of PV cells embedded with CMOS switches, low power computing board such as Raspberry PI with current sensor, and Analog to Digital (A/D converter).</a:t>
            </a: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PV module embedded with CMOS have shown better resilience to partial or  complete shading and faulty condition compared to typical PV module [3].</a:t>
            </a: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Reconfigurable PV module uses comparative algorithm for fault or shading detection. </a:t>
            </a: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Since the computed power is important part of reconfigurable PV module, therefore it is desirable for it to be power efficient, accurate, non-linear and the output current, </a:t>
            </a:r>
            <a:r>
              <a:rPr lang="en-US" alt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en-US" altLang="en-US" sz="3600" baseline="-25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PV</a:t>
            </a:r>
            <a:r>
              <a:rPr lang="en-US" alt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= f(V</a:t>
            </a:r>
            <a:r>
              <a:rPr lang="en-US" altLang="en-US" sz="3600" baseline="-25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PV</a:t>
            </a:r>
            <a:r>
              <a:rPr lang="en-US" altLang="en-US" sz="3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T, G, Ns, Np).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endParaRPr lang="en-US" sz="3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ounded Rectangle 18">
            <a:extLst>
              <a:ext uri="{FF2B5EF4-FFF2-40B4-BE49-F238E27FC236}">
                <a16:creationId xmlns:a16="http://schemas.microsoft.com/office/drawing/2014/main" id="{0FD850B7-A6BB-41B8-8F7F-BA8CE892F1A4}"/>
              </a:ext>
            </a:extLst>
          </p:cNvPr>
          <p:cNvSpPr/>
          <p:nvPr/>
        </p:nvSpPr>
        <p:spPr>
          <a:xfrm>
            <a:off x="29812840" y="6594767"/>
            <a:ext cx="13553326" cy="8749686"/>
          </a:xfrm>
          <a:prstGeom prst="roundRect">
            <a:avLst/>
          </a:prstGeom>
          <a:noFill/>
          <a:ln w="63500" cap="rnd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endParaRPr lang="en-US" sz="3600" b="1" i="1" dirty="0">
              <a:solidFill>
                <a:prstClr val="black"/>
              </a:solidFill>
              <a:ea typeface="Times New Roman" pitchFamily="39" charset="0"/>
              <a:cs typeface="Calibri"/>
            </a:endParaRPr>
          </a:p>
          <a:p>
            <a:pPr lvl="0" algn="just"/>
            <a:endParaRPr lang="en-US" sz="36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4BD3D81-BD8E-424F-90AB-A3FD6EC1DFD4}"/>
              </a:ext>
            </a:extLst>
          </p:cNvPr>
          <p:cNvSpPr/>
          <p:nvPr/>
        </p:nvSpPr>
        <p:spPr>
          <a:xfrm>
            <a:off x="487984" y="6594767"/>
            <a:ext cx="13386269" cy="8749687"/>
          </a:xfrm>
          <a:prstGeom prst="roundRect">
            <a:avLst/>
          </a:prstGeom>
          <a:noFill/>
          <a:ln w="63500" cap="sq" cmpd="sng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endParaRPr lang="en-US" sz="3600" b="1" i="1" dirty="0">
              <a:solidFill>
                <a:prstClr val="black"/>
              </a:solidFill>
              <a:ea typeface="Times New Roman" pitchFamily="39" charset="0"/>
              <a:cs typeface="Calibri"/>
            </a:endParaRPr>
          </a:p>
        </p:txBody>
      </p:sp>
      <p:sp>
        <p:nvSpPr>
          <p:cNvPr id="22" name="Rounded Rectangle 22">
            <a:extLst>
              <a:ext uri="{FF2B5EF4-FFF2-40B4-BE49-F238E27FC236}">
                <a16:creationId xmlns:a16="http://schemas.microsoft.com/office/drawing/2014/main" id="{6663A194-D3CB-4DE7-8A39-DF85F9A2E834}"/>
              </a:ext>
            </a:extLst>
          </p:cNvPr>
          <p:cNvSpPr/>
          <p:nvPr/>
        </p:nvSpPr>
        <p:spPr>
          <a:xfrm>
            <a:off x="29812840" y="15928787"/>
            <a:ext cx="13543627" cy="10604989"/>
          </a:xfrm>
          <a:prstGeom prst="roundRect">
            <a:avLst/>
          </a:prstGeom>
          <a:noFill/>
          <a:ln w="63500" cap="rnd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endParaRPr lang="en-US" sz="5600" b="1" dirty="0">
              <a:solidFill>
                <a:prstClr val="black"/>
              </a:solidFill>
              <a:latin typeface="Calibri" panose="020F0502020204030204" pitchFamily="34" charset="0"/>
              <a:ea typeface="Times New Roman" pitchFamily="39" charset="0"/>
              <a:cs typeface="Calibri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1E2D934-8053-4FCB-B6D1-32A5342627B1}"/>
              </a:ext>
            </a:extLst>
          </p:cNvPr>
          <p:cNvSpPr/>
          <p:nvPr/>
        </p:nvSpPr>
        <p:spPr>
          <a:xfrm>
            <a:off x="29822539" y="26893655"/>
            <a:ext cx="13543627" cy="4559359"/>
          </a:xfrm>
          <a:prstGeom prst="roundRect">
            <a:avLst/>
          </a:prstGeom>
          <a:noFill/>
          <a:ln w="63500" cap="rnd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itchFamily="39" charset="0"/>
                <a:cs typeface="Calibri"/>
              </a:rPr>
              <a:t>Reference</a:t>
            </a:r>
          </a:p>
          <a:p>
            <a:pPr lvl="0"/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itchFamily="39" charset="0"/>
                <a:cs typeface="Calibri"/>
              </a:rPr>
              <a:t>[1] R. Mahto et al.,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itchFamily="39" charset="0"/>
                <a:cs typeface="Calibri"/>
              </a:rPr>
              <a:t>ReSpace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Times New Roman" pitchFamily="39" charset="0"/>
                <a:cs typeface="Calibri"/>
              </a:rPr>
              <a:t>/MAPLD, 2011.</a:t>
            </a:r>
          </a:p>
          <a:p>
            <a:r>
              <a:rPr lang="en-US" sz="3600" dirty="0">
                <a:solidFill>
                  <a:prstClr val="black"/>
                </a:solidFill>
                <a:latin typeface="+mj-lt"/>
                <a:ea typeface="Times New Roman" pitchFamily="39" charset="0"/>
                <a:cs typeface="Calibri"/>
              </a:rPr>
              <a:t>[2] 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J. West et al., PVSC, IEEE, pp. 1389–1392, 2014.</a:t>
            </a:r>
          </a:p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[3] R. Mahto</a:t>
            </a:r>
            <a:r>
              <a:rPr lang="en-US" sz="3600" dirty="0">
                <a:solidFill>
                  <a:schemeClr val="tx1"/>
                </a:solidFill>
              </a:rPr>
              <a:t> et al., IRPS, </a:t>
            </a:r>
            <a:r>
              <a:rPr lang="en-US" sz="3600" i="1" dirty="0">
                <a:solidFill>
                  <a:schemeClr val="tx1"/>
                </a:solidFill>
                <a:latin typeface="+mj-lt"/>
              </a:rPr>
              <a:t>IEEE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, p. 3C–4–1–3C–4–7,</a:t>
            </a:r>
            <a:r>
              <a:rPr lang="en-US" sz="3600" dirty="0">
                <a:solidFill>
                  <a:schemeClr val="tx1"/>
                </a:solidFill>
              </a:rPr>
              <a:t> 2016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[4] R. Mahto</a:t>
            </a:r>
            <a:r>
              <a:rPr lang="en-US" sz="3600" dirty="0">
                <a:solidFill>
                  <a:schemeClr val="tx1"/>
                </a:solidFill>
              </a:rPr>
              <a:t> et al.,  PVSC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, IEEE, pp. 2578–2581, 2016.</a:t>
            </a:r>
          </a:p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[5] </a:t>
            </a:r>
            <a:r>
              <a:rPr lang="en-US" sz="3600" dirty="0">
                <a:solidFill>
                  <a:schemeClr val="tx1"/>
                </a:solidFill>
              </a:rPr>
              <a:t>X. Lin et al., </a:t>
            </a:r>
            <a:r>
              <a:rPr lang="en-US" sz="3600" i="1" dirty="0">
                <a:solidFill>
                  <a:schemeClr val="tx1"/>
                </a:solidFill>
              </a:rPr>
              <a:t>ICCAD</a:t>
            </a:r>
            <a:r>
              <a:rPr lang="en-US" sz="3600" dirty="0">
                <a:solidFill>
                  <a:schemeClr val="tx1"/>
                </a:solidFill>
              </a:rPr>
              <a:t>, IEEE, pp. 1–6, 2012.</a:t>
            </a:r>
          </a:p>
          <a:p>
            <a:r>
              <a:rPr lang="en-US" sz="3600" dirty="0">
                <a:solidFill>
                  <a:schemeClr val="tx1"/>
                </a:solidFill>
              </a:rPr>
              <a:t>[6] R. Mahto et al.,  PVSC, IEEE, pp. 3078-3081, 2016.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  <a:latin typeface="+mj-lt"/>
            </a:endParaRPr>
          </a:p>
          <a:p>
            <a:pPr lvl="0"/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Times New Roman" pitchFamily="39" charset="0"/>
              <a:cs typeface="Calibri"/>
            </a:endParaRPr>
          </a:p>
          <a:p>
            <a:pPr lvl="0"/>
            <a:endParaRPr lang="en-US" sz="36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5" name="Rounded Rectangle 26">
            <a:extLst>
              <a:ext uri="{FF2B5EF4-FFF2-40B4-BE49-F238E27FC236}">
                <a16:creationId xmlns:a16="http://schemas.microsoft.com/office/drawing/2014/main" id="{2B4E257E-A0B9-4B4A-91F5-8ACB35C09E2F}"/>
              </a:ext>
            </a:extLst>
          </p:cNvPr>
          <p:cNvSpPr/>
          <p:nvPr/>
        </p:nvSpPr>
        <p:spPr>
          <a:xfrm>
            <a:off x="544258" y="15879925"/>
            <a:ext cx="13329996" cy="15573089"/>
          </a:xfrm>
          <a:prstGeom prst="roundRect">
            <a:avLst/>
          </a:prstGeom>
          <a:noFill/>
          <a:ln w="63500" cap="rnd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just"/>
            <a:endParaRPr lang="en-US" sz="3600" dirty="0">
              <a:solidFill>
                <a:prstClr val="black"/>
              </a:solidFill>
              <a:ea typeface="Times New Roman" pitchFamily="39" charset="0"/>
              <a:cs typeface="Calibri"/>
            </a:endParaRPr>
          </a:p>
          <a:p>
            <a:pPr lvl="0" algn="just"/>
            <a:endParaRPr lang="en-US" sz="3600" dirty="0">
              <a:solidFill>
                <a:prstClr val="black"/>
              </a:solidFill>
              <a:ea typeface="Times New Roman" pitchFamily="39" charset="0"/>
              <a:cs typeface="Calibri"/>
            </a:endParaRPr>
          </a:p>
          <a:p>
            <a:pPr lvl="0" algn="just"/>
            <a:endParaRPr lang="en-US" sz="3600" dirty="0">
              <a:solidFill>
                <a:prstClr val="black"/>
              </a:solidFill>
              <a:ea typeface="Times New Roman" pitchFamily="39" charset="0"/>
              <a:cs typeface="Calibri"/>
            </a:endParaRPr>
          </a:p>
          <a:p>
            <a:pPr lvl="0" algn="just"/>
            <a:endParaRPr lang="en-US" sz="3600" dirty="0">
              <a:solidFill>
                <a:prstClr val="black"/>
              </a:solidFill>
              <a:ea typeface="Times New Roman" pitchFamily="39" charset="0"/>
              <a:cs typeface="Calibri"/>
            </a:endParaRPr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4372974D-CCA7-47B0-932F-496FC2888A24}"/>
              </a:ext>
            </a:extLst>
          </p:cNvPr>
          <p:cNvSpPr/>
          <p:nvPr/>
        </p:nvSpPr>
        <p:spPr>
          <a:xfrm>
            <a:off x="14345434" y="15928788"/>
            <a:ext cx="14996226" cy="15524226"/>
          </a:xfrm>
          <a:prstGeom prst="roundRect">
            <a:avLst/>
          </a:prstGeom>
          <a:noFill/>
          <a:ln w="63500" cap="rnd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endParaRPr lang="en-US" sz="3600" dirty="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216FA8-17E0-4CD0-918C-069EBD892351}"/>
              </a:ext>
            </a:extLst>
          </p:cNvPr>
          <p:cNvGrpSpPr/>
          <p:nvPr/>
        </p:nvGrpSpPr>
        <p:grpSpPr>
          <a:xfrm>
            <a:off x="1466850" y="7430017"/>
            <a:ext cx="10251756" cy="8047285"/>
            <a:chOff x="1466850" y="8258406"/>
            <a:chExt cx="10251756" cy="942107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4394F8A-D774-4880-A935-32721E8ACB95}"/>
                </a:ext>
              </a:extLst>
            </p:cNvPr>
            <p:cNvGrpSpPr/>
            <p:nvPr/>
          </p:nvGrpSpPr>
          <p:grpSpPr>
            <a:xfrm>
              <a:off x="1466850" y="12801600"/>
              <a:ext cx="10251756" cy="4877885"/>
              <a:chOff x="1714500" y="11309194"/>
              <a:chExt cx="11059582" cy="6257681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F7FC9281-C117-4625-9993-EF9A251FC3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1613" y="11309194"/>
                <a:ext cx="10522469" cy="6257681"/>
              </a:xfrm>
              <a:prstGeom prst="rect">
                <a:avLst/>
              </a:prstGeom>
            </p:spPr>
          </p:pic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60C6747-F606-4503-92DD-10529129AFAE}"/>
                  </a:ext>
                </a:extLst>
              </p:cNvPr>
              <p:cNvSpPr/>
              <p:nvPr/>
            </p:nvSpPr>
            <p:spPr>
              <a:xfrm>
                <a:off x="1714500" y="11658601"/>
                <a:ext cx="3162300" cy="2779434"/>
              </a:xfrm>
              <a:prstGeom prst="rect">
                <a:avLst/>
              </a:prstGeom>
              <a:noFill/>
              <a:ln w="38100" cmpd="dbl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CD182EA-06FE-4937-BBCC-B7263747A269}"/>
                </a:ext>
              </a:extLst>
            </p:cNvPr>
            <p:cNvSpPr/>
            <p:nvPr/>
          </p:nvSpPr>
          <p:spPr>
            <a:xfrm>
              <a:off x="2419349" y="8258406"/>
              <a:ext cx="7137606" cy="4188671"/>
            </a:xfrm>
            <a:prstGeom prst="rect">
              <a:avLst/>
            </a:prstGeom>
            <a:noFill/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3C90E3D-4F62-4AC4-8E73-ABE9941A80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374" t="3533"/>
            <a:stretch/>
          </p:blipFill>
          <p:spPr>
            <a:xfrm>
              <a:off x="2419349" y="8481266"/>
              <a:ext cx="6913778" cy="3928010"/>
            </a:xfrm>
            <a:prstGeom prst="rect">
              <a:avLst/>
            </a:prstGeom>
          </p:spPr>
        </p:pic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1346648-71EE-408C-A65A-444CB98A953B}"/>
                </a:ext>
              </a:extLst>
            </p:cNvPr>
            <p:cNvCxnSpPr/>
            <p:nvPr/>
          </p:nvCxnSpPr>
          <p:spPr>
            <a:xfrm flipV="1">
              <a:off x="1466850" y="8282271"/>
              <a:ext cx="952499" cy="4791697"/>
            </a:xfrm>
            <a:prstGeom prst="straightConnector1">
              <a:avLst/>
            </a:prstGeom>
            <a:ln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2457985-2417-4DEC-B6AB-359DECE44BB2}"/>
                </a:ext>
              </a:extLst>
            </p:cNvPr>
            <p:cNvCxnSpPr/>
            <p:nvPr/>
          </p:nvCxnSpPr>
          <p:spPr>
            <a:xfrm flipV="1">
              <a:off x="4398166" y="12445963"/>
              <a:ext cx="5158789" cy="279458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7E2A3C6-B8E1-4B60-B32F-64B4BC4A46C5}"/>
              </a:ext>
            </a:extLst>
          </p:cNvPr>
          <p:cNvSpPr txBox="1"/>
          <p:nvPr/>
        </p:nvSpPr>
        <p:spPr>
          <a:xfrm>
            <a:off x="2890102" y="6560112"/>
            <a:ext cx="7903132" cy="788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Reconfigurable PV Module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E060E0-F7E7-4939-9631-3E169D568AF3}"/>
              </a:ext>
            </a:extLst>
          </p:cNvPr>
          <p:cNvSpPr txBox="1"/>
          <p:nvPr/>
        </p:nvSpPr>
        <p:spPr>
          <a:xfrm>
            <a:off x="19795569" y="6627459"/>
            <a:ext cx="3750231" cy="788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Introduction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A82670-944E-4ED7-B5A2-BA31A2589D20}"/>
              </a:ext>
            </a:extLst>
          </p:cNvPr>
          <p:cNvSpPr txBox="1"/>
          <p:nvPr/>
        </p:nvSpPr>
        <p:spPr>
          <a:xfrm>
            <a:off x="34791794" y="6646313"/>
            <a:ext cx="4862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Algorithm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F07A9E-A357-48E6-B059-8AC40B23CD32}"/>
              </a:ext>
            </a:extLst>
          </p:cNvPr>
          <p:cNvSpPr txBox="1"/>
          <p:nvPr/>
        </p:nvSpPr>
        <p:spPr>
          <a:xfrm>
            <a:off x="30812995" y="15983388"/>
            <a:ext cx="12125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itchFamily="39" charset="0"/>
                <a:cs typeface="Calibri"/>
              </a:rPr>
              <a:t>Results</a:t>
            </a:r>
          </a:p>
        </p:txBody>
      </p:sp>
      <p:sp>
        <p:nvSpPr>
          <p:cNvPr id="52" name="Text Box 21">
            <a:extLst>
              <a:ext uri="{FF2B5EF4-FFF2-40B4-BE49-F238E27FC236}">
                <a16:creationId xmlns:a16="http://schemas.microsoft.com/office/drawing/2014/main" id="{813B9E34-C9CF-444C-88C9-4332FB2E9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3035" y="29001208"/>
            <a:ext cx="16179800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0020" tIns="80010" rIns="160020" bIns="80010">
            <a:spAutoFit/>
          </a:bodyPr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5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5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5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5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5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5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50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4739349C-C56A-43CA-B5A2-AA08FBEA73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57766" y="17491052"/>
            <a:ext cx="13275987" cy="8237353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229644B8-900F-4695-A047-AE11E3D2F393}"/>
              </a:ext>
            </a:extLst>
          </p:cNvPr>
          <p:cNvSpPr txBox="1"/>
          <p:nvPr/>
        </p:nvSpPr>
        <p:spPr>
          <a:xfrm>
            <a:off x="1885058" y="16179704"/>
            <a:ext cx="12012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1-Diode Based PV Module Modelling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25B89539-7620-4F38-AEFA-9DC81B731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59161" y="7653559"/>
            <a:ext cx="7860077" cy="5326578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2E73B140-CD84-496E-AF59-ABE7C415CE8D}"/>
              </a:ext>
            </a:extLst>
          </p:cNvPr>
          <p:cNvSpPr txBox="1"/>
          <p:nvPr/>
        </p:nvSpPr>
        <p:spPr>
          <a:xfrm>
            <a:off x="30213080" y="13113635"/>
            <a:ext cx="12352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+mj-lt"/>
              </a:rPr>
              <a:t>P</a:t>
            </a:r>
            <a:r>
              <a:rPr lang="en-US" sz="3600" baseline="-25000" dirty="0" err="1">
                <a:latin typeface="+mj-lt"/>
              </a:rPr>
              <a:t>expected</a:t>
            </a:r>
            <a:r>
              <a:rPr lang="en-US" sz="3600" baseline="-25000" dirty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is computed power produced by reconfigurable PV module based on number of PV cells connected in series (Ns) and parallel (Np), solar irradiation (G), and temperature (T)</a:t>
            </a:r>
            <a:r>
              <a:rPr lang="en-US" sz="3600" dirty="0"/>
              <a:t>. </a:t>
            </a:r>
            <a:r>
              <a:rPr lang="en-US" sz="3600" baseline="-25000" dirty="0"/>
              <a:t>  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FA34D86-5EAB-426F-A0C0-3A0F5F785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85543" y="2201737"/>
            <a:ext cx="9405657" cy="2705543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57BDFEC1-8B04-4B19-88E6-6904C3675F9F}"/>
              </a:ext>
            </a:extLst>
          </p:cNvPr>
          <p:cNvSpPr txBox="1"/>
          <p:nvPr/>
        </p:nvSpPr>
        <p:spPr>
          <a:xfrm>
            <a:off x="16359949" y="16358224"/>
            <a:ext cx="11290852" cy="788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MOSFET based PV Module Modelling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F0CE6100-11DA-4102-96A6-CF22091E35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59496" y="24085594"/>
            <a:ext cx="12418962" cy="723899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58D87BD-023C-4C39-8B17-E55457706D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111" y="17391463"/>
            <a:ext cx="5744066" cy="29857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 Box 22">
            <a:extLst>
              <a:ext uri="{FF2B5EF4-FFF2-40B4-BE49-F238E27FC236}">
                <a16:creationId xmlns:a16="http://schemas.microsoft.com/office/drawing/2014/main" id="{5A7B21E5-7DBB-4BFA-951C-7E3E762CC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6743" y="17129482"/>
            <a:ext cx="7235825" cy="551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0020" tIns="80010" rIns="160020" bIns="80010">
            <a:spAutoFit/>
          </a:bodyPr>
          <a:lstStyle/>
          <a:p>
            <a:pPr>
              <a:defRPr/>
            </a:pPr>
            <a:r>
              <a:rPr lang="en-US" altLang="en-US" sz="4000" dirty="0">
                <a:latin typeface="+mj-lt"/>
                <a:cs typeface="Times New Roman" pitchFamily="18" charset="0"/>
              </a:rPr>
              <a:t>Where, </a:t>
            </a:r>
          </a:p>
          <a:p>
            <a:pPr algn="just">
              <a:defRPr/>
            </a:pPr>
            <a:r>
              <a:rPr lang="en-US" altLang="en-US" sz="4000" dirty="0">
                <a:latin typeface="+mj-lt"/>
                <a:cs typeface="Times New Roman" pitchFamily="18" charset="0"/>
              </a:rPr>
              <a:t>W/L= Aspect ratio of MOSFET</a:t>
            </a:r>
          </a:p>
          <a:p>
            <a:pPr algn="just">
              <a:defRPr/>
            </a:pPr>
            <a:r>
              <a:rPr lang="en-US" altLang="en-US" sz="4000" dirty="0" err="1">
                <a:latin typeface="+mj-lt"/>
                <a:cs typeface="Times New Roman" pitchFamily="18" charset="0"/>
              </a:rPr>
              <a:t>Kn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= Process transconductance parameter</a:t>
            </a:r>
          </a:p>
          <a:p>
            <a:pPr algn="just">
              <a:defRPr/>
            </a:pPr>
            <a:r>
              <a:rPr lang="en-US" altLang="en-US" sz="4000" dirty="0" err="1">
                <a:latin typeface="+mj-lt"/>
                <a:cs typeface="Times New Roman" pitchFamily="18" charset="0"/>
              </a:rPr>
              <a:t>V</a:t>
            </a:r>
            <a:r>
              <a:rPr lang="en-US" altLang="en-US" sz="2800" dirty="0" err="1">
                <a:latin typeface="+mj-lt"/>
                <a:cs typeface="Times New Roman" pitchFamily="18" charset="0"/>
              </a:rPr>
              <a:t>th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= Threshold Voltage</a:t>
            </a:r>
          </a:p>
          <a:p>
            <a:pPr algn="just">
              <a:defRPr/>
            </a:pPr>
            <a:r>
              <a:rPr lang="en-US" altLang="en-US" sz="4000" dirty="0" err="1">
                <a:latin typeface="+mj-lt"/>
                <a:cs typeface="Times New Roman" pitchFamily="18" charset="0"/>
              </a:rPr>
              <a:t>Vn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 = Voltage applied </a:t>
            </a:r>
            <a:r>
              <a:rPr lang="en-US" altLang="en-US" sz="3600" dirty="0">
                <a:latin typeface="+mj-lt"/>
                <a:cs typeface="Times New Roman" pitchFamily="18" charset="0"/>
              </a:rPr>
              <a:t>between the  body and source terminal of MOSFET</a:t>
            </a:r>
          </a:p>
          <a:p>
            <a:pPr algn="just">
              <a:defRPr/>
            </a:pPr>
            <a:r>
              <a:rPr lang="en-US" altLang="en-US" sz="3600" dirty="0">
                <a:latin typeface="+mj-lt"/>
                <a:cs typeface="Times New Roman" pitchFamily="18" charset="0"/>
              </a:rPr>
              <a:t>V</a:t>
            </a:r>
            <a:r>
              <a:rPr lang="en-US" altLang="en-US" sz="4400" baseline="-25000" dirty="0">
                <a:latin typeface="+mj-lt"/>
                <a:cs typeface="Times New Roman" pitchFamily="18" charset="0"/>
              </a:rPr>
              <a:t>DS</a:t>
            </a:r>
            <a:r>
              <a:rPr lang="en-US" altLang="en-US" sz="3600" dirty="0">
                <a:latin typeface="+mj-lt"/>
                <a:cs typeface="Times New Roman" pitchFamily="18" charset="0"/>
              </a:rPr>
              <a:t> = Voltage across the drain and source terminal of MOSFET.</a:t>
            </a:r>
          </a:p>
        </p:txBody>
      </p:sp>
      <p:graphicFrame>
        <p:nvGraphicFramePr>
          <p:cNvPr id="74" name="Object 20">
            <a:extLst>
              <a:ext uri="{FF2B5EF4-FFF2-40B4-BE49-F238E27FC236}">
                <a16:creationId xmlns:a16="http://schemas.microsoft.com/office/drawing/2014/main" id="{1414B836-1C9C-49E9-BCC6-30C1C7B6CD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406621"/>
              </p:ext>
            </p:extLst>
          </p:nvPr>
        </p:nvGraphicFramePr>
        <p:xfrm>
          <a:off x="14612102" y="20252434"/>
          <a:ext cx="6298501" cy="1485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11" imgW="3124200" imgH="736600" progId="Equation.DSMT4">
                  <p:embed/>
                </p:oleObj>
              </mc:Choice>
              <mc:Fallback>
                <p:oleObj name="Equation" r:id="rId11" imgW="3124200" imgH="736600" progId="Equation.DSMT4">
                  <p:embed/>
                  <p:pic>
                    <p:nvPicPr>
                      <p:cNvPr id="55" name="Object 20">
                        <a:extLst>
                          <a:ext uri="{FF2B5EF4-FFF2-40B4-BE49-F238E27FC236}">
                            <a16:creationId xmlns:a16="http://schemas.microsoft.com/office/drawing/2014/main" id="{A47BF426-EDB6-4215-A3A0-E3D4134F87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2102" y="20252434"/>
                        <a:ext cx="6298501" cy="1485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 Box 22">
            <a:extLst>
              <a:ext uri="{FF2B5EF4-FFF2-40B4-BE49-F238E27FC236}">
                <a16:creationId xmlns:a16="http://schemas.microsoft.com/office/drawing/2014/main" id="{60EB5880-7EC9-43AE-A95C-C782957F0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4999" y="21732917"/>
            <a:ext cx="12674045" cy="231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020" tIns="80010" rIns="160020" bIns="80010">
            <a:spAutoFit/>
          </a:bodyPr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13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dirty="0"/>
              <a:t>MOSFET current equation  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5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500" b="1" dirty="0"/>
          </a:p>
        </p:txBody>
      </p:sp>
      <p:graphicFrame>
        <p:nvGraphicFramePr>
          <p:cNvPr id="76" name="Object 23">
            <a:extLst>
              <a:ext uri="{FF2B5EF4-FFF2-40B4-BE49-F238E27FC236}">
                <a16:creationId xmlns:a16="http://schemas.microsoft.com/office/drawing/2014/main" id="{E411B8B3-44B0-401A-B1D5-A54F33CBF0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32629"/>
              </p:ext>
            </p:extLst>
          </p:nvPr>
        </p:nvGraphicFramePr>
        <p:xfrm>
          <a:off x="15416696" y="22401831"/>
          <a:ext cx="4859972" cy="1207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13" imgW="2298700" imgH="571500" progId="Equation.DSMT4">
                  <p:embed/>
                </p:oleObj>
              </mc:Choice>
              <mc:Fallback>
                <p:oleObj name="Equation" r:id="rId13" imgW="2298700" imgH="571500" progId="Equation.DSMT4">
                  <p:embed/>
                  <p:pic>
                    <p:nvPicPr>
                      <p:cNvPr id="57" name="Object 23">
                        <a:extLst>
                          <a:ext uri="{FF2B5EF4-FFF2-40B4-BE49-F238E27FC236}">
                            <a16:creationId xmlns:a16="http://schemas.microsoft.com/office/drawing/2014/main" id="{085F78D7-9D44-4E9D-B680-C65697E7E8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6696" y="22401831"/>
                        <a:ext cx="4859972" cy="1207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24">
            <a:extLst>
              <a:ext uri="{FF2B5EF4-FFF2-40B4-BE49-F238E27FC236}">
                <a16:creationId xmlns:a16="http://schemas.microsoft.com/office/drawing/2014/main" id="{60F837C9-FD7B-49B7-B74D-80C1045C5B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376487"/>
              </p:ext>
            </p:extLst>
          </p:nvPr>
        </p:nvGraphicFramePr>
        <p:xfrm>
          <a:off x="21743718" y="22765358"/>
          <a:ext cx="4859972" cy="690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15" imgW="2413000" imgH="342900" progId="Equation.DSMT4">
                  <p:embed/>
                </p:oleObj>
              </mc:Choice>
              <mc:Fallback>
                <p:oleObj name="Equation" r:id="rId15" imgW="2413000" imgH="342900" progId="Equation.DSMT4">
                  <p:embed/>
                  <p:pic>
                    <p:nvPicPr>
                      <p:cNvPr id="58" name="Object 24">
                        <a:extLst>
                          <a:ext uri="{FF2B5EF4-FFF2-40B4-BE49-F238E27FC236}">
                            <a16:creationId xmlns:a16="http://schemas.microsoft.com/office/drawing/2014/main" id="{CF83EB56-9EA8-4FC4-9A8B-AA64DFA63A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3718" y="22765358"/>
                        <a:ext cx="4859972" cy="690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8587C44-8C5F-4269-8732-61390E1B00C0}"/>
              </a:ext>
            </a:extLst>
          </p:cNvPr>
          <p:cNvGrpSpPr/>
          <p:nvPr/>
        </p:nvGrpSpPr>
        <p:grpSpPr>
          <a:xfrm>
            <a:off x="1519500" y="16916979"/>
            <a:ext cx="12058783" cy="7645171"/>
            <a:chOff x="769938" y="597008"/>
            <a:chExt cx="8377911" cy="5327542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4A4713A-65D3-436A-AC1D-B139F48F316F}"/>
                </a:ext>
              </a:extLst>
            </p:cNvPr>
            <p:cNvCxnSpPr/>
            <p:nvPr/>
          </p:nvCxnSpPr>
          <p:spPr bwMode="auto">
            <a:xfrm>
              <a:off x="1497013" y="3097213"/>
              <a:ext cx="3108325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Group 7">
              <a:extLst>
                <a:ext uri="{FF2B5EF4-FFF2-40B4-BE49-F238E27FC236}">
                  <a16:creationId xmlns:a16="http://schemas.microsoft.com/office/drawing/2014/main" id="{01D763BE-082B-4ED3-B145-ACA4F50D6E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938" y="1225550"/>
              <a:ext cx="4803775" cy="2065338"/>
              <a:chOff x="1627574" y="689097"/>
              <a:chExt cx="4804701" cy="2064032"/>
            </a:xfrm>
          </p:grpSpPr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7A08C1C9-060D-4FF5-836C-2A006D0C6C6D}"/>
                  </a:ext>
                </a:extLst>
              </p:cNvPr>
              <p:cNvCxnSpPr>
                <a:endCxn id="162" idx="0"/>
              </p:cNvCxnSpPr>
              <p:nvPr/>
            </p:nvCxnSpPr>
            <p:spPr>
              <a:xfrm flipH="1" flipV="1">
                <a:off x="3399566" y="2037619"/>
                <a:ext cx="4763" cy="52989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DC200F3F-41BC-482C-A685-F98F124C9A1F}"/>
                  </a:ext>
                </a:extLst>
              </p:cNvPr>
              <p:cNvCxnSpPr/>
              <p:nvPr/>
            </p:nvCxnSpPr>
            <p:spPr>
              <a:xfrm flipH="1" flipV="1">
                <a:off x="3404328" y="798566"/>
                <a:ext cx="0" cy="67426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1" name="Group 10">
                <a:extLst>
                  <a:ext uri="{FF2B5EF4-FFF2-40B4-BE49-F238E27FC236}">
                    <a16:creationId xmlns:a16="http://schemas.microsoft.com/office/drawing/2014/main" id="{4500237E-52CA-4738-8758-E926090B2F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6322" y="840557"/>
                <a:ext cx="183515" cy="1726978"/>
                <a:chOff x="3966473" y="1253765"/>
                <a:chExt cx="183515" cy="1726978"/>
              </a:xfrm>
            </p:grpSpPr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03F91BAC-585B-4757-9A7D-D0632BB4C08F}"/>
                    </a:ext>
                  </a:extLst>
                </p:cNvPr>
                <p:cNvCxnSpPr>
                  <a:endCxn id="168" idx="8"/>
                </p:cNvCxnSpPr>
                <p:nvPr/>
              </p:nvCxnSpPr>
              <p:spPr>
                <a:xfrm flipH="1" flipV="1">
                  <a:off x="4057236" y="2434961"/>
                  <a:ext cx="4764" cy="545755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" name="Freeform 3">
                  <a:extLst>
                    <a:ext uri="{FF2B5EF4-FFF2-40B4-BE49-F238E27FC236}">
                      <a16:creationId xmlns:a16="http://schemas.microsoft.com/office/drawing/2014/main" id="{26A6B8D3-056B-4382-94CD-A3C7585767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6473" y="1697139"/>
                  <a:ext cx="183515" cy="738505"/>
                </a:xfrm>
                <a:custGeom>
                  <a:avLst/>
                  <a:gdLst>
                    <a:gd name="T0" fmla="*/ 2147483646 w 20000"/>
                    <a:gd name="T1" fmla="*/ 0 h 20000"/>
                    <a:gd name="T2" fmla="*/ 2147483646 w 20000"/>
                    <a:gd name="T3" fmla="*/ 2147483646 h 20000"/>
                    <a:gd name="T4" fmla="*/ 0 w 20000"/>
                    <a:gd name="T5" fmla="*/ 2147483646 h 20000"/>
                    <a:gd name="T6" fmla="*/ 2147483646 w 20000"/>
                    <a:gd name="T7" fmla="*/ 2147483646 h 20000"/>
                    <a:gd name="T8" fmla="*/ 0 w 20000"/>
                    <a:gd name="T9" fmla="*/ 2147483646 h 20000"/>
                    <a:gd name="T10" fmla="*/ 2147483646 w 20000"/>
                    <a:gd name="T11" fmla="*/ 2147483646 h 20000"/>
                    <a:gd name="T12" fmla="*/ 0 w 20000"/>
                    <a:gd name="T13" fmla="*/ 2147483646 h 20000"/>
                    <a:gd name="T14" fmla="*/ 2147483646 w 20000"/>
                    <a:gd name="T15" fmla="*/ 2147483646 h 20000"/>
                    <a:gd name="T16" fmla="*/ 2147483646 w 20000"/>
                    <a:gd name="T17" fmla="*/ 2147483646 h 200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0000" h="20000">
                      <a:moveTo>
                        <a:pt x="9965" y="0"/>
                      </a:moveTo>
                      <a:lnTo>
                        <a:pt x="19931" y="1427"/>
                      </a:lnTo>
                      <a:lnTo>
                        <a:pt x="0" y="4282"/>
                      </a:lnTo>
                      <a:lnTo>
                        <a:pt x="19931" y="7137"/>
                      </a:lnTo>
                      <a:lnTo>
                        <a:pt x="0" y="9991"/>
                      </a:lnTo>
                      <a:lnTo>
                        <a:pt x="19931" y="12846"/>
                      </a:lnTo>
                      <a:lnTo>
                        <a:pt x="0" y="15701"/>
                      </a:lnTo>
                      <a:lnTo>
                        <a:pt x="19931" y="18555"/>
                      </a:lnTo>
                      <a:lnTo>
                        <a:pt x="9965" y="19983"/>
                      </a:lnTo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0B77BB33-F961-4A33-84AE-E011A92EE24D}"/>
                    </a:ext>
                  </a:extLst>
                </p:cNvPr>
                <p:cNvCxnSpPr/>
                <p:nvPr/>
              </p:nvCxnSpPr>
              <p:spPr>
                <a:xfrm flipV="1">
                  <a:off x="4057236" y="1253022"/>
                  <a:ext cx="6351" cy="444219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E551E782-0158-4F3C-A36F-E0ED73EA6C9F}"/>
                  </a:ext>
                </a:extLst>
              </p:cNvPr>
              <p:cNvCxnSpPr/>
              <p:nvPr/>
            </p:nvCxnSpPr>
            <p:spPr>
              <a:xfrm>
                <a:off x="2396072" y="839815"/>
                <a:ext cx="1744998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3" name="Group 12">
                <a:extLst>
                  <a:ext uri="{FF2B5EF4-FFF2-40B4-BE49-F238E27FC236}">
                    <a16:creationId xmlns:a16="http://schemas.microsoft.com/office/drawing/2014/main" id="{8FC4BADC-99C3-4129-A3AD-E9BBC1C94C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4535124" y="-25161"/>
                <a:ext cx="183515" cy="1726978"/>
                <a:chOff x="3966473" y="1253765"/>
                <a:chExt cx="183515" cy="1726978"/>
              </a:xfrm>
            </p:grpSpPr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A83CEA25-CD02-4792-8E61-765C4A62C539}"/>
                    </a:ext>
                  </a:extLst>
                </p:cNvPr>
                <p:cNvCxnSpPr>
                  <a:endCxn id="165" idx="8"/>
                </p:cNvCxnSpPr>
                <p:nvPr/>
              </p:nvCxnSpPr>
              <p:spPr>
                <a:xfrm flipH="1" flipV="1">
                  <a:off x="4058131" y="2434758"/>
                  <a:ext cx="4760" cy="546205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Freeform 3">
                  <a:extLst>
                    <a:ext uri="{FF2B5EF4-FFF2-40B4-BE49-F238E27FC236}">
                      <a16:creationId xmlns:a16="http://schemas.microsoft.com/office/drawing/2014/main" id="{E312D789-E084-4060-B71E-5E7FFF12C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6473" y="1697139"/>
                  <a:ext cx="183515" cy="738505"/>
                </a:xfrm>
                <a:custGeom>
                  <a:avLst/>
                  <a:gdLst>
                    <a:gd name="T0" fmla="*/ 2147483646 w 20000"/>
                    <a:gd name="T1" fmla="*/ 0 h 20000"/>
                    <a:gd name="T2" fmla="*/ 2147483646 w 20000"/>
                    <a:gd name="T3" fmla="*/ 2147483646 h 20000"/>
                    <a:gd name="T4" fmla="*/ 0 w 20000"/>
                    <a:gd name="T5" fmla="*/ 2147483646 h 20000"/>
                    <a:gd name="T6" fmla="*/ 2147483646 w 20000"/>
                    <a:gd name="T7" fmla="*/ 2147483646 h 20000"/>
                    <a:gd name="T8" fmla="*/ 0 w 20000"/>
                    <a:gd name="T9" fmla="*/ 2147483646 h 20000"/>
                    <a:gd name="T10" fmla="*/ 2147483646 w 20000"/>
                    <a:gd name="T11" fmla="*/ 2147483646 h 20000"/>
                    <a:gd name="T12" fmla="*/ 0 w 20000"/>
                    <a:gd name="T13" fmla="*/ 2147483646 h 20000"/>
                    <a:gd name="T14" fmla="*/ 2147483646 w 20000"/>
                    <a:gd name="T15" fmla="*/ 2147483646 h 20000"/>
                    <a:gd name="T16" fmla="*/ 2147483646 w 20000"/>
                    <a:gd name="T17" fmla="*/ 2147483646 h 200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0000" h="20000">
                      <a:moveTo>
                        <a:pt x="9965" y="0"/>
                      </a:moveTo>
                      <a:lnTo>
                        <a:pt x="19931" y="1427"/>
                      </a:lnTo>
                      <a:lnTo>
                        <a:pt x="0" y="4282"/>
                      </a:lnTo>
                      <a:lnTo>
                        <a:pt x="19931" y="7137"/>
                      </a:lnTo>
                      <a:lnTo>
                        <a:pt x="0" y="9991"/>
                      </a:lnTo>
                      <a:lnTo>
                        <a:pt x="19931" y="12846"/>
                      </a:lnTo>
                      <a:lnTo>
                        <a:pt x="0" y="15701"/>
                      </a:lnTo>
                      <a:lnTo>
                        <a:pt x="19931" y="18555"/>
                      </a:lnTo>
                      <a:lnTo>
                        <a:pt x="9965" y="19983"/>
                      </a:lnTo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  <a:headEnd type="none" w="sm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7A308C03-27EF-4A32-BD95-5D4DE991D94B}"/>
                    </a:ext>
                  </a:extLst>
                </p:cNvPr>
                <p:cNvCxnSpPr/>
                <p:nvPr/>
              </p:nvCxnSpPr>
              <p:spPr>
                <a:xfrm flipV="1">
                  <a:off x="4096206" y="1280422"/>
                  <a:ext cx="4760" cy="442998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047C0C22-B299-411E-BFC7-570797C022AB}"/>
                  </a:ext>
                </a:extLst>
              </p:cNvPr>
              <p:cNvSpPr/>
              <p:nvPr/>
            </p:nvSpPr>
            <p:spPr>
              <a:xfrm>
                <a:off x="2127732" y="1387155"/>
                <a:ext cx="517625" cy="548928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986CBF3C-6F36-4D57-AB57-8BC76A6CF345}"/>
                  </a:ext>
                </a:extLst>
              </p:cNvPr>
              <p:cNvCxnSpPr>
                <a:endCxn id="144" idx="4"/>
              </p:cNvCxnSpPr>
              <p:nvPr/>
            </p:nvCxnSpPr>
            <p:spPr>
              <a:xfrm>
                <a:off x="2386545" y="1531527"/>
                <a:ext cx="0" cy="404556"/>
              </a:xfrm>
              <a:prstGeom prst="line">
                <a:avLst/>
              </a:prstGeom>
              <a:ln w="34925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B4E45F45-7ADB-4327-9906-F6475B412603}"/>
                  </a:ext>
                </a:extLst>
              </p:cNvPr>
              <p:cNvCxnSpPr/>
              <p:nvPr/>
            </p:nvCxnSpPr>
            <p:spPr>
              <a:xfrm flipV="1">
                <a:off x="2381781" y="1936083"/>
                <a:ext cx="0" cy="623493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A6AB68A-2E93-4345-82C5-D18DB11183BA}"/>
                  </a:ext>
                </a:extLst>
              </p:cNvPr>
              <p:cNvCxnSpPr/>
              <p:nvPr/>
            </p:nvCxnSpPr>
            <p:spPr>
              <a:xfrm flipV="1">
                <a:off x="2396072" y="838228"/>
                <a:ext cx="0" cy="548928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TextBox 17">
                <a:extLst>
                  <a:ext uri="{FF2B5EF4-FFF2-40B4-BE49-F238E27FC236}">
                    <a16:creationId xmlns:a16="http://schemas.microsoft.com/office/drawing/2014/main" id="{0F424159-6863-4018-995C-14806C2076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7574" y="1399356"/>
                <a:ext cx="56278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</a:p>
            </p:txBody>
          </p: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0804BF53-EDE2-46FE-9391-AF2DFCCECA98}"/>
                  </a:ext>
                </a:extLst>
              </p:cNvPr>
              <p:cNvCxnSpPr/>
              <p:nvPr/>
            </p:nvCxnSpPr>
            <p:spPr>
              <a:xfrm>
                <a:off x="3307473" y="935004"/>
                <a:ext cx="0" cy="3537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TextBox 19">
                <a:extLst>
                  <a:ext uri="{FF2B5EF4-FFF2-40B4-BE49-F238E27FC236}">
                    <a16:creationId xmlns:a16="http://schemas.microsoft.com/office/drawing/2014/main" id="{B6FD8D28-106A-4E74-890C-B7900D7500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70302" y="813490"/>
                <a:ext cx="56278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51" name="TextBox 20">
                <a:extLst>
                  <a:ext uri="{FF2B5EF4-FFF2-40B4-BE49-F238E27FC236}">
                    <a16:creationId xmlns:a16="http://schemas.microsoft.com/office/drawing/2014/main" id="{0F6176BA-9BFF-42A7-9C23-3658A31B4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9526" y="1409858"/>
                <a:ext cx="56278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  <p:sp>
            <p:nvSpPr>
              <p:cNvPr id="152" name="TextBox 21">
                <a:extLst>
                  <a:ext uri="{FF2B5EF4-FFF2-40B4-BE49-F238E27FC236}">
                    <a16:creationId xmlns:a16="http://schemas.microsoft.com/office/drawing/2014/main" id="{D69B0D8E-1BAF-4D9E-B499-07D322E110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6160" y="863317"/>
                <a:ext cx="56278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  <p:sp>
            <p:nvSpPr>
              <p:cNvPr id="153" name="TextBox 22">
                <a:extLst>
                  <a:ext uri="{FF2B5EF4-FFF2-40B4-BE49-F238E27FC236}">
                    <a16:creationId xmlns:a16="http://schemas.microsoft.com/office/drawing/2014/main" id="{59CC6939-4A9E-4378-8164-D6A812E221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6114" y="1984769"/>
                <a:ext cx="56278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08EC7E17-9600-45F5-A05B-7AC57BA375D5}"/>
                  </a:ext>
                </a:extLst>
              </p:cNvPr>
              <p:cNvCxnSpPr/>
              <p:nvPr/>
            </p:nvCxnSpPr>
            <p:spPr>
              <a:xfrm>
                <a:off x="4179178" y="2039206"/>
                <a:ext cx="0" cy="43628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TextBox 24">
                <a:extLst>
                  <a:ext uri="{FF2B5EF4-FFF2-40B4-BE49-F238E27FC236}">
                    <a16:creationId xmlns:a16="http://schemas.microsoft.com/office/drawing/2014/main" id="{9B6E8065-CF73-4086-8AB9-B970E513E1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4506" y="873763"/>
                <a:ext cx="56278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pv</a:t>
                </a:r>
              </a:p>
            </p:txBody>
          </p: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4228811D-95B5-4A06-B686-A202EFCE5952}"/>
                  </a:ext>
                </a:extLst>
              </p:cNvPr>
              <p:cNvCxnSpPr/>
              <p:nvPr/>
            </p:nvCxnSpPr>
            <p:spPr>
              <a:xfrm rot="16200000" flipH="1">
                <a:off x="5272382" y="729373"/>
                <a:ext cx="0" cy="43664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EF48E43D-26A6-4E54-88F6-EA361E3C494C}"/>
                  </a:ext>
                </a:extLst>
              </p:cNvPr>
              <p:cNvCxnSpPr/>
              <p:nvPr/>
            </p:nvCxnSpPr>
            <p:spPr>
              <a:xfrm>
                <a:off x="5617730" y="947696"/>
                <a:ext cx="0" cy="154366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TextBox 27">
                <a:extLst>
                  <a:ext uri="{FF2B5EF4-FFF2-40B4-BE49-F238E27FC236}">
                    <a16:creationId xmlns:a16="http://schemas.microsoft.com/office/drawing/2014/main" id="{B592D8CB-D621-4DE4-8F15-39A21045F0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6424" y="689097"/>
                <a:ext cx="3337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159" name="TextBox 28">
                <a:extLst>
                  <a:ext uri="{FF2B5EF4-FFF2-40B4-BE49-F238E27FC236}">
                    <a16:creationId xmlns:a16="http://schemas.microsoft.com/office/drawing/2014/main" id="{07909636-9A57-4D55-9601-5B5D5E2455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3873" y="2383797"/>
                <a:ext cx="3337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60" name="TextBox 29">
                <a:extLst>
                  <a:ext uri="{FF2B5EF4-FFF2-40B4-BE49-F238E27FC236}">
                    <a16:creationId xmlns:a16="http://schemas.microsoft.com/office/drawing/2014/main" id="{B5A0550C-06B5-45AF-B982-C2EEA7EFE0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0705" y="1459503"/>
                <a:ext cx="721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pv</a:t>
                </a:r>
              </a:p>
            </p:txBody>
          </p:sp>
          <p:grpSp>
            <p:nvGrpSpPr>
              <p:cNvPr id="161" name="Group 30">
                <a:extLst>
                  <a:ext uri="{FF2B5EF4-FFF2-40B4-BE49-F238E27FC236}">
                    <a16:creationId xmlns:a16="http://schemas.microsoft.com/office/drawing/2014/main" id="{604888CA-BDCE-4B09-B954-A253710F4D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121653" y="1478490"/>
                <a:ext cx="556181" cy="569184"/>
                <a:chOff x="6853287" y="1922575"/>
                <a:chExt cx="556181" cy="569184"/>
              </a:xfrm>
            </p:grpSpPr>
            <p:sp>
              <p:nvSpPr>
                <p:cNvPr id="162" name="Isosceles Triangle 161">
                  <a:extLst>
                    <a:ext uri="{FF2B5EF4-FFF2-40B4-BE49-F238E27FC236}">
                      <a16:creationId xmlns:a16="http://schemas.microsoft.com/office/drawing/2014/main" id="{2FA6463B-FA5B-4522-93DA-EF67D894A88C}"/>
                    </a:ext>
                  </a:extLst>
                </p:cNvPr>
                <p:cNvSpPr/>
                <p:nvPr/>
              </p:nvSpPr>
              <p:spPr>
                <a:xfrm>
                  <a:off x="6879095" y="1935803"/>
                  <a:ext cx="555732" cy="555274"/>
                </a:xfrm>
                <a:prstGeom prst="triangl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BD6B8B0A-913E-4120-AB58-1E92CAB5F199}"/>
                    </a:ext>
                  </a:extLst>
                </p:cNvPr>
                <p:cNvCxnSpPr/>
                <p:nvPr/>
              </p:nvCxnSpPr>
              <p:spPr>
                <a:xfrm rot="5400000" flipV="1">
                  <a:off x="7156960" y="1738925"/>
                  <a:ext cx="0" cy="368371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7" name="Freeform 4">
              <a:extLst>
                <a:ext uri="{FF2B5EF4-FFF2-40B4-BE49-F238E27FC236}">
                  <a16:creationId xmlns:a16="http://schemas.microsoft.com/office/drawing/2014/main" id="{FBD19CD3-C523-4596-BC97-B301F594ED22}"/>
                </a:ext>
              </a:extLst>
            </p:cNvPr>
            <p:cNvSpPr/>
            <p:nvPr/>
          </p:nvSpPr>
          <p:spPr bwMode="auto">
            <a:xfrm>
              <a:off x="1092200" y="2454275"/>
              <a:ext cx="1171575" cy="1274763"/>
            </a:xfrm>
            <a:custGeom>
              <a:avLst/>
              <a:gdLst>
                <a:gd name="connsiteX0" fmla="*/ 0 w 1155031"/>
                <a:gd name="connsiteY0" fmla="*/ 0 h 1491916"/>
                <a:gd name="connsiteX1" fmla="*/ 481263 w 1155031"/>
                <a:gd name="connsiteY1" fmla="*/ 1106906 h 1491916"/>
                <a:gd name="connsiteX2" fmla="*/ 1155031 w 1155031"/>
                <a:gd name="connsiteY2" fmla="*/ 1491916 h 149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031" h="1491916">
                  <a:moveTo>
                    <a:pt x="0" y="0"/>
                  </a:moveTo>
                  <a:cubicBezTo>
                    <a:pt x="144379" y="429126"/>
                    <a:pt x="288758" y="858253"/>
                    <a:pt x="481263" y="1106906"/>
                  </a:cubicBezTo>
                  <a:cubicBezTo>
                    <a:pt x="673768" y="1355559"/>
                    <a:pt x="914399" y="1423737"/>
                    <a:pt x="1155031" y="1491916"/>
                  </a:cubicBezTo>
                </a:path>
              </a:pathLst>
            </a:custGeom>
            <a:noFill/>
            <a:ln w="22225">
              <a:solidFill>
                <a:srgbClr val="990099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8" name="Freeform 39">
              <a:extLst>
                <a:ext uri="{FF2B5EF4-FFF2-40B4-BE49-F238E27FC236}">
                  <a16:creationId xmlns:a16="http://schemas.microsoft.com/office/drawing/2014/main" id="{E9C2835E-AB6C-4E0D-9E9B-FE33997D7290}"/>
                </a:ext>
              </a:extLst>
            </p:cNvPr>
            <p:cNvSpPr/>
            <p:nvPr/>
          </p:nvSpPr>
          <p:spPr bwMode="auto">
            <a:xfrm>
              <a:off x="2111375" y="1804988"/>
              <a:ext cx="1001713" cy="1924050"/>
            </a:xfrm>
            <a:custGeom>
              <a:avLst/>
              <a:gdLst>
                <a:gd name="connsiteX0" fmla="*/ 51658 w 1471385"/>
                <a:gd name="connsiteY0" fmla="*/ 0 h 2141621"/>
                <a:gd name="connsiteX1" fmla="*/ 171974 w 1471385"/>
                <a:gd name="connsiteY1" fmla="*/ 1612232 h 2141621"/>
                <a:gd name="connsiteX2" fmla="*/ 1471385 w 1471385"/>
                <a:gd name="connsiteY2" fmla="*/ 2141621 h 214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1385" h="2141621">
                  <a:moveTo>
                    <a:pt x="51658" y="0"/>
                  </a:moveTo>
                  <a:cubicBezTo>
                    <a:pt x="-6495" y="627647"/>
                    <a:pt x="-64647" y="1255295"/>
                    <a:pt x="171974" y="1612232"/>
                  </a:cubicBezTo>
                  <a:cubicBezTo>
                    <a:pt x="408595" y="1969169"/>
                    <a:pt x="1471385" y="2141621"/>
                    <a:pt x="1471385" y="2141621"/>
                  </a:cubicBezTo>
                </a:path>
              </a:pathLst>
            </a:custGeom>
            <a:noFill/>
            <a:ln w="22225">
              <a:solidFill>
                <a:srgbClr val="990099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9" name="Freeform 41">
              <a:extLst>
                <a:ext uri="{FF2B5EF4-FFF2-40B4-BE49-F238E27FC236}">
                  <a16:creationId xmlns:a16="http://schemas.microsoft.com/office/drawing/2014/main" id="{AD1C0363-47E7-450C-90B2-A902928D3F1B}"/>
                </a:ext>
              </a:extLst>
            </p:cNvPr>
            <p:cNvSpPr/>
            <p:nvPr/>
          </p:nvSpPr>
          <p:spPr bwMode="auto">
            <a:xfrm>
              <a:off x="3486150" y="2949575"/>
              <a:ext cx="361950" cy="769938"/>
            </a:xfrm>
            <a:custGeom>
              <a:avLst/>
              <a:gdLst>
                <a:gd name="connsiteX0" fmla="*/ 0 w 1118937"/>
                <a:gd name="connsiteY0" fmla="*/ 0 h 938463"/>
                <a:gd name="connsiteX1" fmla="*/ 276726 w 1118937"/>
                <a:gd name="connsiteY1" fmla="*/ 625642 h 938463"/>
                <a:gd name="connsiteX2" fmla="*/ 1118937 w 1118937"/>
                <a:gd name="connsiteY2" fmla="*/ 938463 h 93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8937" h="938463">
                  <a:moveTo>
                    <a:pt x="0" y="0"/>
                  </a:moveTo>
                  <a:cubicBezTo>
                    <a:pt x="45118" y="234616"/>
                    <a:pt x="90237" y="469232"/>
                    <a:pt x="276726" y="625642"/>
                  </a:cubicBezTo>
                  <a:cubicBezTo>
                    <a:pt x="463215" y="782052"/>
                    <a:pt x="791076" y="860257"/>
                    <a:pt x="1118937" y="938463"/>
                  </a:cubicBezTo>
                </a:path>
              </a:pathLst>
            </a:custGeom>
            <a:noFill/>
            <a:ln w="22225">
              <a:solidFill>
                <a:srgbClr val="990099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4A5C9093-F27F-4555-994D-5724914A941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092200" y="4773206"/>
              <a:ext cx="6938503" cy="848566"/>
            </a:xfrm>
            <a:prstGeom prst="rect">
              <a:avLst/>
            </a:prstGeom>
            <a:blipFill rotWithShape="0">
              <a:blip r:embed="rId17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7816621-BB6C-4B05-8D13-AA7D3F6AB417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312996" y="3592251"/>
              <a:ext cx="2948371" cy="420949"/>
            </a:xfrm>
            <a:prstGeom prst="rect">
              <a:avLst/>
            </a:prstGeom>
            <a:blipFill rotWithShape="0">
              <a:blip r:embed="rId18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32" name="TextBox 2">
              <a:extLst>
                <a:ext uri="{FF2B5EF4-FFF2-40B4-BE49-F238E27FC236}">
                  <a16:creationId xmlns:a16="http://schemas.microsoft.com/office/drawing/2014/main" id="{D4D412CA-66AC-4EF1-B48D-602AB65B0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272" y="597008"/>
              <a:ext cx="3440577" cy="310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dirty="0">
                <a:latin typeface="+mj-lt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dirty="0">
                  <a:latin typeface="+mj-lt"/>
                  <a:cs typeface="Times New Roman" panose="02020603050405020304" pitchFamily="18" charset="0"/>
                </a:rPr>
                <a:t>I</a:t>
              </a:r>
              <a:r>
                <a:rPr lang="en-US" altLang="en-US" sz="3200" baseline="-25000" dirty="0">
                  <a:latin typeface="+mj-lt"/>
                  <a:cs typeface="Times New Roman" panose="02020603050405020304" pitchFamily="18" charset="0"/>
                </a:rPr>
                <a:t>PV</a:t>
              </a:r>
              <a:r>
                <a:rPr lang="en-US" altLang="en-US" sz="3200" dirty="0">
                  <a:latin typeface="+mj-lt"/>
                  <a:cs typeface="Times New Roman" panose="02020603050405020304" pitchFamily="18" charset="0"/>
                </a:rPr>
                <a:t> = Output current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dirty="0">
                  <a:latin typeface="+mj-lt"/>
                  <a:cs typeface="Times New Roman" panose="02020603050405020304" pitchFamily="18" charset="0"/>
                </a:rPr>
                <a:t>V</a:t>
              </a:r>
              <a:r>
                <a:rPr lang="en-US" altLang="en-US" sz="3200" baseline="-25000" dirty="0">
                  <a:latin typeface="+mj-lt"/>
                  <a:cs typeface="Times New Roman" panose="02020603050405020304" pitchFamily="18" charset="0"/>
                </a:rPr>
                <a:t>PV</a:t>
              </a:r>
              <a:r>
                <a:rPr lang="en-US" altLang="en-US" sz="3200" dirty="0">
                  <a:latin typeface="+mj-lt"/>
                  <a:cs typeface="Times New Roman" panose="02020603050405020304" pitchFamily="18" charset="0"/>
                </a:rPr>
                <a:t>= Output voltage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dirty="0" err="1">
                  <a:latin typeface="+mj-lt"/>
                  <a:cs typeface="Times New Roman" panose="02020603050405020304" pitchFamily="18" charset="0"/>
                </a:rPr>
                <a:t>Rp</a:t>
              </a:r>
              <a:r>
                <a:rPr lang="en-US" altLang="en-US" sz="3200" dirty="0">
                  <a:latin typeface="+mj-lt"/>
                  <a:cs typeface="Times New Roman" panose="02020603050405020304" pitchFamily="18" charset="0"/>
                </a:rPr>
                <a:t>= Shunt resistance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dirty="0" err="1">
                  <a:latin typeface="+mj-lt"/>
                  <a:cs typeface="Times New Roman" panose="02020603050405020304" pitchFamily="18" charset="0"/>
                </a:rPr>
                <a:t>Rs</a:t>
              </a:r>
              <a:r>
                <a:rPr lang="en-US" altLang="en-US" sz="3200" dirty="0">
                  <a:latin typeface="+mj-lt"/>
                  <a:cs typeface="Times New Roman" panose="02020603050405020304" pitchFamily="18" charset="0"/>
                </a:rPr>
                <a:t>= Series resistance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dirty="0">
                  <a:latin typeface="+mj-lt"/>
                  <a:cs typeface="Times New Roman" panose="02020603050405020304" pitchFamily="18" charset="0"/>
                </a:rPr>
                <a:t>A= Diode quality factor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dirty="0">
                  <a:latin typeface="+mj-lt"/>
                  <a:cs typeface="Times New Roman" panose="02020603050405020304" pitchFamily="18" charset="0"/>
                </a:rPr>
                <a:t>Is= Diode saturation current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dirty="0" err="1">
                  <a:latin typeface="+mj-lt"/>
                  <a:cs typeface="Times New Roman" panose="02020603050405020304" pitchFamily="18" charset="0"/>
                </a:rPr>
                <a:t>I</a:t>
              </a:r>
              <a:r>
                <a:rPr lang="en-US" altLang="en-US" sz="3200" baseline="-25000" dirty="0" err="1">
                  <a:latin typeface="+mj-lt"/>
                  <a:cs typeface="Times New Roman" panose="02020603050405020304" pitchFamily="18" charset="0"/>
                </a:rPr>
                <a:t>ph</a:t>
              </a:r>
              <a:r>
                <a:rPr lang="en-US" altLang="en-US" sz="3200" dirty="0">
                  <a:latin typeface="+mj-lt"/>
                  <a:cs typeface="Times New Roman" panose="02020603050405020304" pitchFamily="18" charset="0"/>
                </a:rPr>
                <a:t>= Photon current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dirty="0">
                  <a:latin typeface="+mj-lt"/>
                  <a:cs typeface="Times New Roman" panose="02020603050405020304" pitchFamily="18" charset="0"/>
                </a:rPr>
                <a:t>Vt= Thermal voltage= 26mV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BEEC97-925F-4E34-AAB1-A325D6910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9338" y="5554663"/>
              <a:ext cx="26606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Exponential Term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12B26A5B-2E3A-4C75-A41D-535CE3CDEFB9}"/>
                </a:ext>
              </a:extLst>
            </p:cNvPr>
            <p:cNvCxnSpPr>
              <a:stCxn id="133" idx="1"/>
            </p:cNvCxnSpPr>
            <p:nvPr/>
          </p:nvCxnSpPr>
          <p:spPr>
            <a:xfrm flipH="1" flipV="1">
              <a:off x="3257550" y="5319713"/>
              <a:ext cx="331788" cy="4206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584C95A1-7541-4F3C-8EE3-ED4857BA16CA}"/>
                </a:ext>
              </a:extLst>
            </p:cNvPr>
            <p:cNvCxnSpPr/>
            <p:nvPr/>
          </p:nvCxnSpPr>
          <p:spPr>
            <a:xfrm flipH="1">
              <a:off x="1473200" y="4427538"/>
              <a:ext cx="3005138" cy="70167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BCA75A59-85A7-49A4-8BC1-7373FEF05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9525" y="4130675"/>
              <a:ext cx="26606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Output Current</a:t>
              </a:r>
            </a:p>
          </p:txBody>
        </p: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C0C3695E-8F2D-4895-A286-AB27485DAE8D}"/>
                </a:ext>
              </a:extLst>
            </p:cNvPr>
            <p:cNvCxnSpPr/>
            <p:nvPr/>
          </p:nvCxnSpPr>
          <p:spPr>
            <a:xfrm flipH="1">
              <a:off x="4195763" y="4419600"/>
              <a:ext cx="282575" cy="457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C172F241-8155-43B3-80F9-BC9E01D07166}"/>
                </a:ext>
              </a:extLst>
            </p:cNvPr>
            <p:cNvCxnSpPr/>
            <p:nvPr/>
          </p:nvCxnSpPr>
          <p:spPr>
            <a:xfrm>
              <a:off x="4478338" y="4427538"/>
              <a:ext cx="2346325" cy="43497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Text Box 22">
            <a:extLst>
              <a:ext uri="{FF2B5EF4-FFF2-40B4-BE49-F238E27FC236}">
                <a16:creationId xmlns:a16="http://schemas.microsoft.com/office/drawing/2014/main" id="{37726704-AD4E-4378-A411-E6F89855B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994" y="24689960"/>
            <a:ext cx="13023675" cy="625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0020" tIns="80010" rIns="160020" bIns="80010">
            <a:spAutoFit/>
          </a:bodyPr>
          <a:lstStyle/>
          <a:p>
            <a:pPr marL="571500" indent="-571500" algn="just" defTabSz="4389438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600" dirty="0">
                <a:latin typeface="Calibri (Headings)"/>
              </a:rPr>
              <a:t>Due to the presence of diode in the equivalent circuit, the output current equation of a PV cell has an exponential term.</a:t>
            </a:r>
          </a:p>
          <a:p>
            <a:pPr algn="just" defTabSz="4389438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en-US" sz="3600" dirty="0">
                <a:latin typeface="Calibri (Headings)"/>
              </a:rPr>
              <a:t> The output current, </a:t>
            </a:r>
            <a:r>
              <a:rPr lang="en-US" altLang="en-US" sz="3600" dirty="0">
                <a:latin typeface="Calibri (Headings)"/>
                <a:cs typeface="Times New Roman" pitchFamily="18" charset="0"/>
              </a:rPr>
              <a:t>I</a:t>
            </a:r>
            <a:r>
              <a:rPr lang="en-US" altLang="en-US" sz="3600" baseline="-25000" dirty="0">
                <a:latin typeface="Calibri (Headings)"/>
                <a:cs typeface="Times New Roman" pitchFamily="18" charset="0"/>
              </a:rPr>
              <a:t>PV</a:t>
            </a:r>
            <a:r>
              <a:rPr lang="en-US" altLang="en-US" sz="3600" dirty="0">
                <a:latin typeface="Calibri (Headings)"/>
              </a:rPr>
              <a:t> equation of a PV cell </a:t>
            </a:r>
            <a:r>
              <a:rPr lang="en-US" altLang="en-US" sz="3600" dirty="0">
                <a:latin typeface="Calibri (Headings)"/>
                <a:cs typeface="Times New Roman" pitchFamily="18" charset="0"/>
              </a:rPr>
              <a:t>is non-linear due to the presence of the exponential term. </a:t>
            </a:r>
          </a:p>
          <a:p>
            <a:pPr algn="just" defTabSz="4389438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en-US" sz="3600" dirty="0">
                <a:latin typeface="Calibri (Headings)"/>
                <a:cs typeface="Times New Roman" pitchFamily="18" charset="0"/>
              </a:rPr>
              <a:t> Therefore, either  iterative technique or approximation of exponential term using Taylor series is used for modeling I</a:t>
            </a:r>
            <a:r>
              <a:rPr lang="en-US" altLang="en-US" sz="3600" baseline="-25000" dirty="0">
                <a:latin typeface="Calibri (Headings)"/>
                <a:cs typeface="Times New Roman" pitchFamily="18" charset="0"/>
              </a:rPr>
              <a:t>PV</a:t>
            </a:r>
            <a:r>
              <a:rPr lang="en-US" altLang="en-US" sz="3600" dirty="0">
                <a:latin typeface="Calibri (Headings)"/>
                <a:cs typeface="Times New Roman" pitchFamily="18" charset="0"/>
              </a:rPr>
              <a:t> vs. V</a:t>
            </a:r>
            <a:r>
              <a:rPr lang="en-US" altLang="en-US" sz="3600" baseline="-25000" dirty="0">
                <a:latin typeface="Calibri (Headings)"/>
                <a:cs typeface="Times New Roman" pitchFamily="18" charset="0"/>
              </a:rPr>
              <a:t>PV</a:t>
            </a:r>
            <a:r>
              <a:rPr lang="en-US" altLang="en-US" sz="3600" dirty="0">
                <a:latin typeface="Calibri (Headings)"/>
                <a:cs typeface="Times New Roman" pitchFamily="18" charset="0"/>
              </a:rPr>
              <a:t> characterization of PV cell.</a:t>
            </a:r>
          </a:p>
          <a:p>
            <a:pPr algn="just" defTabSz="4389438" eaLnBrk="1" hangingPunct="1">
              <a:spcBef>
                <a:spcPct val="50000"/>
              </a:spcBef>
              <a:defRPr/>
            </a:pPr>
            <a:endParaRPr lang="en-US" altLang="en-US" sz="3600" dirty="0">
              <a:latin typeface="Calibri (Headings)"/>
              <a:cs typeface="Times New Roman" pitchFamily="18" charset="0"/>
            </a:endParaRPr>
          </a:p>
          <a:p>
            <a:pPr algn="just" defTabSz="4389438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en-US" altLang="en-US" sz="3600" dirty="0">
              <a:latin typeface="Calibri (Headings)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503</Words>
  <Application>Microsoft Office PowerPoint</Application>
  <PresentationFormat>Custom</PresentationFormat>
  <Paragraphs>64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Calibri</vt:lpstr>
      <vt:lpstr>Calibri (Headings)</vt:lpstr>
      <vt:lpstr>Times New Roman</vt:lpstr>
      <vt:lpstr>Wingdings</vt:lpstr>
      <vt:lpstr>Office Theme</vt:lpstr>
      <vt:lpstr>MathType 6.0 Equation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CSU Fullerton</dc:creator>
  <cp:lastModifiedBy>Mahto, Rakeshkumar</cp:lastModifiedBy>
  <cp:revision>73</cp:revision>
  <cp:lastPrinted>2016-08-19T22:08:23Z</cp:lastPrinted>
  <dcterms:created xsi:type="dcterms:W3CDTF">2012-04-09T22:51:13Z</dcterms:created>
  <dcterms:modified xsi:type="dcterms:W3CDTF">2018-05-01T20:35:05Z</dcterms:modified>
</cp:coreProperties>
</file>