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8" r:id="rId3"/>
    <p:sldId id="402" r:id="rId4"/>
    <p:sldId id="392" r:id="rId5"/>
    <p:sldId id="394" r:id="rId6"/>
    <p:sldId id="399" r:id="rId7"/>
    <p:sldId id="383" r:id="rId8"/>
    <p:sldId id="374" r:id="rId9"/>
    <p:sldId id="393" r:id="rId10"/>
    <p:sldId id="375" r:id="rId11"/>
    <p:sldId id="376" r:id="rId12"/>
    <p:sldId id="395" r:id="rId13"/>
    <p:sldId id="387" r:id="rId14"/>
    <p:sldId id="396" r:id="rId15"/>
    <p:sldId id="401" r:id="rId16"/>
    <p:sldId id="400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F"/>
    <a:srgbClr val="EFE966"/>
    <a:srgbClr val="102E54"/>
    <a:srgbClr val="090FFB"/>
    <a:srgbClr val="30A6CD"/>
    <a:srgbClr val="9D8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90" autoAdjust="0"/>
    <p:restoredTop sz="94712" autoAdjust="0"/>
  </p:normalViewPr>
  <p:slideViewPr>
    <p:cSldViewPr snapToGrid="0" snapToObjects="1">
      <p:cViewPr varScale="1">
        <p:scale>
          <a:sx n="137" d="100"/>
          <a:sy n="137" d="100"/>
        </p:scale>
        <p:origin x="104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4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4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ED8A7E-03D8-4619-B32C-33E728BF1C76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D1CECEE-16DE-4D79-8C61-2C3DB27BB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8167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0B435B-7D85-44A1-828F-57708B3DC730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E68491-60C3-43D9-B131-37FDD2C16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7184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0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6" descr="SNL_Stacked_Whit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NL_Mott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12420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0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NNSAlogo_Blac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379538" y="6115050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4260258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5173652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09538" y="4197350"/>
            <a:ext cx="931862" cy="280988"/>
          </a:xfrm>
        </p:spPr>
        <p:txBody>
          <a:bodyPr/>
          <a:lstStyle>
            <a:lvl1pPr algn="l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140181B9-F860-47D6-AA7D-CB5F2FDFC46D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93FC7-E10D-47D9-8378-B6DDC4FCE5A3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F423-3B66-4748-A6BF-4CAF9B61E8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62DF4-FDAF-438C-A0C7-2C68D984F21C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42A10-7939-4495-A5E4-DAD02315D6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7EA54-22B2-4669-87C7-5BF9F9406574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752CA-7372-4A1C-84EE-97132663C1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D65A7-2617-46C3-AB1E-C3A2F55A0C7C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56149-45A7-4E9D-AD0C-BC1D025D98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EF5CA-1850-43B0-B10C-42C083865FA5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A8A80-83F1-4029-AF87-D07F399B08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34890-5762-4C01-9853-B90331C72B59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BCC0C-22F8-4FF6-A539-392F7B64F5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C70CD-C040-4D9D-9C23-672888987E8D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A18C3-AE1C-4D8D-834F-C49B64E193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77F09B-74E5-4B69-8380-CE68425121AA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B6BF36-24FD-485E-8E9C-B769AC9992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001000" cy="960120"/>
          </a:xfrm>
          <a:prstGeom prst="rect">
            <a:avLst/>
          </a:prstGeom>
        </p:spPr>
        <p:txBody>
          <a:bodyPr lIns="274320"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72E784-7826-984A-B2FC-BC4E803F1E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529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001000" cy="960120"/>
          </a:xfrm>
          <a:prstGeom prst="rect">
            <a:avLst/>
          </a:prstGeom>
        </p:spPr>
        <p:txBody>
          <a:bodyPr lIns="274320"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72E784-7826-984A-B2FC-BC4E803F1E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52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59385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3055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8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1676400"/>
            <a:ext cx="3768725" cy="1616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51275" y="1676400"/>
            <a:ext cx="2286000" cy="1616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26175" y="1676400"/>
            <a:ext cx="2917825" cy="1616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400"/>
            <a:ext cx="1524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SNL_Motto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227138" y="711200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NNSAlogo_Blac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379538" y="6115050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517300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430694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934200" y="5797550"/>
            <a:ext cx="1751013" cy="322263"/>
          </a:xfrm>
        </p:spPr>
        <p:txBody>
          <a:bodyPr/>
          <a:lstStyle>
            <a:lvl1pPr algn="r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4DC155C3-39FF-41AB-A057-98C10964A2C0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8" name="Picture 17" descr="soil types.jp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0" b="5912"/>
          <a:stretch/>
        </p:blipFill>
        <p:spPr>
          <a:xfrm>
            <a:off x="1397" y="1676400"/>
            <a:ext cx="3767328" cy="16184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001000" cy="960120"/>
          </a:xfrm>
          <a:prstGeom prst="rect">
            <a:avLst/>
          </a:prstGeom>
        </p:spPr>
        <p:txBody>
          <a:bodyPr lIns="274320"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72E784-7826-984A-B2FC-BC4E803F1E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529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001000" cy="960120"/>
          </a:xfrm>
          <a:prstGeom prst="rect">
            <a:avLst/>
          </a:prstGeom>
        </p:spPr>
        <p:txBody>
          <a:bodyPr lIns="274320"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72E784-7826-984A-B2FC-BC4E803F1E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242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44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F00D440-0E01-6043-99EE-51CEB6238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56772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44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699" y="6381749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F00D440-0E01-6043-99EE-51CEB6238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5677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587" y="0"/>
            <a:ext cx="9144000" cy="6611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50776" y="6172200"/>
            <a:ext cx="5842374" cy="28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</a:t>
            </a:r>
            <a:r>
              <a:rPr lang="en-US" sz="950" baseline="30000" dirty="0" err="1">
                <a:latin typeface="Arial" pitchFamily="-112" charset="0"/>
                <a:cs typeface="+mn-cs"/>
              </a:rPr>
              <a:t>multimission</a:t>
            </a:r>
            <a:r>
              <a:rPr lang="en-US" sz="950" baseline="30000" dirty="0">
                <a:latin typeface="Arial" pitchFamily="-112" charset="0"/>
                <a:cs typeface="+mn-cs"/>
              </a:rPr>
              <a:t> laboratory managed and operated by National Technology and Engineering Solutions of Sandia LLC, a wholly owned subsidiary of Honeywell Inc. for the U.S. Department of Energy’s National Nuclear Security Administration under contract DE-NA0003525</a:t>
            </a:r>
          </a:p>
        </p:txBody>
      </p:sp>
      <p:pic>
        <p:nvPicPr>
          <p:cNvPr id="8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1455738"/>
            <a:ext cx="3768725" cy="18367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pic>
        <p:nvPicPr>
          <p:cNvPr id="12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400"/>
            <a:ext cx="1524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SNL_color_stack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407988"/>
            <a:ext cx="15240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0" y="3370263"/>
            <a:ext cx="9144000" cy="39687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" name="Picture 12" descr="NNSAlogo_Blac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379538" y="6115050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934200" y="5797550"/>
            <a:ext cx="1751013" cy="322263"/>
          </a:xfrm>
        </p:spPr>
        <p:txBody>
          <a:bodyPr/>
          <a:lstStyle>
            <a:lvl1pPr algn="r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83C5907A-AB4B-4FB8-AA70-82F8837A4F9F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B976E5-8C8D-E042-A64E-C36B44D240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8702" y="513556"/>
            <a:ext cx="2354730" cy="457200"/>
          </a:xfrm>
          <a:prstGeom prst="rect">
            <a:avLst/>
          </a:prstGeom>
        </p:spPr>
      </p:pic>
      <p:pic>
        <p:nvPicPr>
          <p:cNvPr id="23" name="Picture 8" descr="Solopower Array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531"/>
            <a:ext cx="402056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ATS2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454531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irMass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126" y="1458314"/>
            <a:ext cx="2451292" cy="18379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611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3370263"/>
            <a:ext cx="9144000" cy="3089275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30A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13055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9" name="Picture 12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9538" y="6115050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NNSAlogo_Bl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1455738"/>
            <a:ext cx="3768725" cy="18367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51275" y="1455738"/>
            <a:ext cx="2286000" cy="18367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26175" y="1455738"/>
            <a:ext cx="2917825" cy="18367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" name="Picture 6" descr="SNL_Stacked_White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33400"/>
            <a:ext cx="1524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SNL_Motto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227138" y="6016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SNL_color_stack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6934200" y="407988"/>
            <a:ext cx="15240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934200" y="5797550"/>
            <a:ext cx="1751013" cy="322263"/>
          </a:xfrm>
        </p:spPr>
        <p:txBody>
          <a:bodyPr/>
          <a:lstStyle>
            <a:lvl1pPr algn="r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81F64E0D-50CB-4539-AAC3-F4009D6BDB41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4040188"/>
            <a:ext cx="2484438" cy="281781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2484438" cy="893763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05863" y="0"/>
            <a:ext cx="338137" cy="6858000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703513" y="6264275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989013"/>
            <a:ext cx="1358900" cy="13954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pic>
        <p:nvPicPr>
          <p:cNvPr id="10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7188" y="4338638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NL_Mott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98450" y="5157788"/>
            <a:ext cx="969963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763838" y="5932488"/>
            <a:ext cx="10239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 userDrawn="1"/>
        </p:nvSpPr>
        <p:spPr>
          <a:xfrm>
            <a:off x="0" y="2484438"/>
            <a:ext cx="2484438" cy="14684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471613" y="989013"/>
            <a:ext cx="1012825" cy="13954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693150" y="0"/>
            <a:ext cx="77788" cy="6858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" name="Picture 12" descr="NNSAlogo_Blac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040188" y="5921375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502" y="1250965"/>
            <a:ext cx="5971187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502" y="2588978"/>
            <a:ext cx="5641337" cy="593737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714625" y="265113"/>
            <a:ext cx="2133600" cy="476250"/>
          </a:xfrm>
        </p:spPr>
        <p:txBody>
          <a:bodyPr/>
          <a:lstStyle>
            <a:lvl1pPr algn="l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F18FE779-88EE-47AB-B959-B2CD5D1D6C73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08275" y="6519863"/>
            <a:ext cx="2895600" cy="284162"/>
          </a:xfrm>
        </p:spPr>
        <p:txBody>
          <a:bodyPr/>
          <a:lstStyle>
            <a:lvl1pPr algn="l">
              <a:defRPr sz="1400" dirty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572000" y="0"/>
            <a:ext cx="4572000" cy="2817813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5964238"/>
            <a:ext cx="4572000" cy="89376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0" y="2908300"/>
            <a:ext cx="1358900" cy="13954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pic>
        <p:nvPicPr>
          <p:cNvPr id="8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92963" y="1489075"/>
            <a:ext cx="1524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4572000" y="4403725"/>
            <a:ext cx="4572000" cy="14684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043613" y="2908300"/>
            <a:ext cx="3100387" cy="13954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10800000">
            <a:off x="112713" y="0"/>
            <a:ext cx="338137" cy="6858000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00088" y="6375400"/>
            <a:ext cx="3762375" cy="384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aseline="30000" dirty="0">
                <a:latin typeface="Arial" pitchFamily="-112" charset="0"/>
                <a:cs typeface="+mn-cs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3" name="Picture 13" descr="NNSAlogo_Black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01688" y="6051550"/>
            <a:ext cx="10239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 userDrawn="1"/>
        </p:nvSpPr>
        <p:spPr>
          <a:xfrm rot="10800000">
            <a:off x="0" y="0"/>
            <a:ext cx="77788" cy="6858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5" name="Picture 12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078038" y="6040438"/>
            <a:ext cx="85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1" descr="SNL_motto_2 lines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995863" y="1585913"/>
            <a:ext cx="1935162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418" y="1250965"/>
            <a:ext cx="3789515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418" y="2588978"/>
            <a:ext cx="3586315" cy="1085555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3100" y="265113"/>
            <a:ext cx="1028700" cy="285750"/>
          </a:xfrm>
        </p:spPr>
        <p:txBody>
          <a:bodyPr/>
          <a:lstStyle>
            <a:lvl1pPr algn="l">
              <a:defRPr sz="11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06EE9656-3835-4D34-AF92-D98E33355120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13275" y="6519863"/>
            <a:ext cx="2895600" cy="284162"/>
          </a:xfrm>
        </p:spPr>
        <p:txBody>
          <a:bodyPr/>
          <a:lstStyle>
            <a:lvl1pPr algn="l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225" y="6167438"/>
            <a:ext cx="2133600" cy="476250"/>
          </a:xfrm>
        </p:spPr>
        <p:txBody>
          <a:bodyPr/>
          <a:lstStyle>
            <a:lvl1pPr>
              <a:defRPr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B7F3F70F-6077-4D76-A938-13B742114E9F}" type="datetime1">
              <a:rPr lang="en-US"/>
              <a:pPr>
                <a:defRPr/>
              </a:pPr>
              <a:t>5/7/18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8F2A24-6212-4669-B849-AECB84BF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A4887-7356-4B29-A32D-DA8EA5098D46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35438-04DF-4D58-B6CE-357D907E85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C1375-8128-4FEA-9A70-0CCF734F7C12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8D1FA-C694-407D-8D17-CA96891DCB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8" name="Picture 8" descr="SNL_color_stack.png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8001000" y="228600"/>
            <a:ext cx="9366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9525"/>
            <a:ext cx="82296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538" y="6167438"/>
            <a:ext cx="1490662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06C09CE2-6176-4C40-B1E1-CB160F4501C0}" type="datetime1">
              <a:rPr lang="en-US"/>
              <a:pPr>
                <a:defRPr/>
              </a:pPr>
              <a:t>5/7/18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519863"/>
            <a:ext cx="28956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15315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Calibri"/>
                <a:cs typeface="Calibri"/>
              </a:defRPr>
            </a:lvl1pPr>
          </a:lstStyle>
          <a:p>
            <a:pPr>
              <a:defRPr/>
            </a:pPr>
            <a:fld id="{317A7534-A5B8-4515-8515-27BDCEF85B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25" r:id="rId17"/>
    <p:sldLayoutId id="2147483827" r:id="rId18"/>
    <p:sldLayoutId id="2147483828" r:id="rId19"/>
    <p:sldLayoutId id="2147483829" r:id="rId20"/>
    <p:sldLayoutId id="2147483833" r:id="rId21"/>
    <p:sldLayoutId id="2147483834" r:id="rId22"/>
    <p:sldLayoutId id="2147483835" r:id="rId2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  <a:cs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  <a:cs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  <a:cs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  <a:cs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102E54"/>
        </a:buClr>
        <a:buFont typeface="Wingdings" pitchFamily="2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800000"/>
        </a:buClr>
        <a:buFont typeface="Wingdings" pitchFamily="2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E8C78"/>
        </a:buClr>
        <a:buFont typeface="Wingdings" pitchFamily="2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jpg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Document.doc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image" Target="../media/image28.jpg"/><Relationship Id="rId3" Type="http://schemas.openxmlformats.org/officeDocument/2006/relationships/package" Target="../embeddings/Microsoft_Word_Document1.docx"/><Relationship Id="rId7" Type="http://schemas.openxmlformats.org/officeDocument/2006/relationships/package" Target="../embeddings/Microsoft_Word_Document3.docx"/><Relationship Id="rId12" Type="http://schemas.openxmlformats.org/officeDocument/2006/relationships/image" Target="../media/image33.e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emf"/><Relationship Id="rId11" Type="http://schemas.openxmlformats.org/officeDocument/2006/relationships/package" Target="../embeddings/Microsoft_Word_Document5.docx"/><Relationship Id="rId5" Type="http://schemas.openxmlformats.org/officeDocument/2006/relationships/package" Target="../embeddings/Microsoft_Word_Document2.docx"/><Relationship Id="rId10" Type="http://schemas.openxmlformats.org/officeDocument/2006/relationships/image" Target="../media/image32.emf"/><Relationship Id="rId4" Type="http://schemas.openxmlformats.org/officeDocument/2006/relationships/image" Target="../media/image29.emf"/><Relationship Id="rId9" Type="http://schemas.openxmlformats.org/officeDocument/2006/relationships/package" Target="../embeddings/Microsoft_Word_Document4.docx"/><Relationship Id="rId1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0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0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0080" y="3678173"/>
            <a:ext cx="8052966" cy="898198"/>
          </a:xfrm>
        </p:spPr>
        <p:txBody>
          <a:bodyPr/>
          <a:lstStyle/>
          <a:p>
            <a:r>
              <a:rPr lang="en-US" sz="2400" dirty="0"/>
              <a:t>PV System Analysis For Tracking System Losses and Technology Comparisons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51709" y="4576371"/>
            <a:ext cx="5641337" cy="5937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Bruce King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10</a:t>
            </a:r>
            <a:r>
              <a:rPr lang="en-US" sz="1800" baseline="30000" dirty="0"/>
              <a:t>th</a:t>
            </a:r>
            <a:r>
              <a:rPr lang="en-US" sz="1800" dirty="0"/>
              <a:t> PV Performance Modeling Workshop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1 March, 2018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SAND2018-4929C</a:t>
            </a:r>
          </a:p>
          <a:p>
            <a:pPr>
              <a:spcBef>
                <a:spcPts val="0"/>
              </a:spcBef>
            </a:pP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Performance Modeling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7742" y="1188247"/>
            <a:ext cx="8567658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dirty="0"/>
              <a:t>SAPM </a:t>
            </a:r>
            <a:r>
              <a:rPr lang="mr-IN" dirty="0"/>
              <a:t>–</a:t>
            </a:r>
            <a:r>
              <a:rPr lang="en-US" dirty="0"/>
              <a:t> use model coefficients calibrated from outdoor tracker testing</a:t>
            </a:r>
          </a:p>
          <a:p>
            <a:pPr marL="285750" indent="-285750">
              <a:spcAft>
                <a:spcPts val="300"/>
              </a:spcAft>
              <a:buFont typeface="Arial" charset="0"/>
              <a:buChar char="•"/>
            </a:pPr>
            <a:r>
              <a:rPr lang="en-US" dirty="0"/>
              <a:t>Inputs </a:t>
            </a:r>
            <a:r>
              <a:rPr lang="mr-IN" dirty="0"/>
              <a:t>–</a:t>
            </a:r>
            <a:r>
              <a:rPr lang="en-US" dirty="0"/>
              <a:t> local weather, irradiance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/>
              <a:t>1-minute weather files from onsite weather station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/>
              <a:t>1-minute broadband Plane of Array irradiance (GPOA)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/>
              <a:t>Apply filters to remove night-time, low irradiance conditions, bad data</a:t>
            </a:r>
          </a:p>
          <a:p>
            <a:pPr marL="285750" indent="-285750">
              <a:spcAft>
                <a:spcPts val="300"/>
              </a:spcAft>
              <a:buFont typeface="Arial" charset="0"/>
              <a:buChar char="•"/>
            </a:pPr>
            <a:r>
              <a:rPr lang="en-US" dirty="0"/>
              <a:t>Calculate Net plane of array irradiance, corrected for angle of incidence</a:t>
            </a:r>
          </a:p>
        </p:txBody>
      </p:sp>
      <p:pic>
        <p:nvPicPr>
          <p:cNvPr id="5" name="Picture 4" descr="Spectromet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00" y="3882438"/>
            <a:ext cx="3048000" cy="2286000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2599761" y="3212795"/>
          <a:ext cx="33147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Document" r:id="rId4" imgW="3314700" imgH="177800" progId="Word.Document.12">
                  <p:embed/>
                </p:oleObj>
              </mc:Choice>
              <mc:Fallback>
                <p:oleObj name="Document" r:id="rId4" imgW="3314700" imgH="177800" progId="Word.Document.12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9761" y="3212795"/>
                        <a:ext cx="33147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376" y="3882438"/>
            <a:ext cx="2743200" cy="2550503"/>
          </a:xfrm>
          <a:prstGeom prst="rect">
            <a:avLst/>
          </a:prstGeom>
        </p:spPr>
      </p:pic>
      <p:sp>
        <p:nvSpPr>
          <p:cNvPr id="16" name="Down Arrow 15"/>
          <p:cNvSpPr/>
          <p:nvPr/>
        </p:nvSpPr>
        <p:spPr>
          <a:xfrm rot="16200000">
            <a:off x="4446892" y="4724364"/>
            <a:ext cx="410068" cy="60214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62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Performance Modeling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595" y="1028698"/>
            <a:ext cx="4577269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dirty="0"/>
              <a:t>Calculate effective cell temperature from net POA irradiance, ambient temperature and wind speed</a:t>
            </a:r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dirty="0"/>
              <a:t>Calculate effective irradiance from air mass, net POA irradiance</a:t>
            </a:r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dirty="0"/>
              <a:t>Calculate current and voltage at max power</a:t>
            </a:r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baseline="-25000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baseline="-25000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baseline="-25000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endParaRPr lang="en-US" baseline="-25000" dirty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dirty="0"/>
              <a:t>Calculate Performance Ratio for period of interest</a:t>
            </a:r>
          </a:p>
        </p:txBody>
      </p:sp>
      <p:sp>
        <p:nvSpPr>
          <p:cNvPr id="7" name="Down Arrow 6"/>
          <p:cNvSpPr/>
          <p:nvPr/>
        </p:nvSpPr>
        <p:spPr>
          <a:xfrm>
            <a:off x="6934200" y="3422299"/>
            <a:ext cx="410068" cy="30074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1366560" y="2086341"/>
          <a:ext cx="2514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Document" r:id="rId3" imgW="2514600" imgH="368300" progId="Word.Document.12">
                  <p:embed/>
                </p:oleObj>
              </mc:Choice>
              <mc:Fallback>
                <p:oleObj name="Document" r:id="rId3" imgW="2514600" imgH="368300" progId="Word.Documen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6560" y="2086341"/>
                        <a:ext cx="2514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1650644" y="3512284"/>
          <a:ext cx="14859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" name="Document" r:id="rId5" imgW="1485900" imgH="177800" progId="Word.Document.12">
                  <p:embed/>
                </p:oleObj>
              </mc:Choice>
              <mc:Fallback>
                <p:oleObj name="Document" r:id="rId5" imgW="1485900" imgH="177800" progId="Word.Document.12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50644" y="3512284"/>
                        <a:ext cx="14859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1092699" y="4638639"/>
          <a:ext cx="29718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5" name="Document" r:id="rId7" imgW="2971800" imgH="266700" progId="Word.Document.12">
                  <p:embed/>
                </p:oleObj>
              </mc:Choice>
              <mc:Fallback>
                <p:oleObj name="Document" r:id="rId7" imgW="2971800" imgH="266700" progId="Word.Document.12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92699" y="4638639"/>
                        <a:ext cx="29718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57200" y="5005122"/>
          <a:ext cx="45720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6" name="Document" r:id="rId9" imgW="4572000" imgH="203200" progId="Word.Document.12">
                  <p:embed/>
                </p:oleObj>
              </mc:Choice>
              <mc:Fallback>
                <p:oleObj name="Document" r:id="rId9" imgW="4572000" imgH="203200" progId="Word.Document.12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7200" y="5005122"/>
                        <a:ext cx="45720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2052360" y="5261062"/>
          <a:ext cx="1143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7" name="Document" r:id="rId11" imgW="1143000" imgH="190500" progId="Word.Document.12">
                  <p:embed/>
                </p:oleObj>
              </mc:Choice>
              <mc:Fallback>
                <p:oleObj name="Document" r:id="rId11" imgW="1143000" imgH="190500" progId="Word.Document.12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52360" y="5261062"/>
                        <a:ext cx="11430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34401"/>
            <a:ext cx="2743200" cy="25505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22" y="3803702"/>
            <a:ext cx="2746907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69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77913-17D5-8644-BA96-CBE6D076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the following examples….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5DF3C7-B0D8-5B4F-8440-7D972692E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19C83-730F-C441-8112-3FD61F7CF0E7}"/>
              </a:ext>
            </a:extLst>
          </p:cNvPr>
          <p:cNvSpPr txBox="1"/>
          <p:nvPr/>
        </p:nvSpPr>
        <p:spPr>
          <a:xfrm>
            <a:off x="686161" y="1278320"/>
            <a:ext cx="780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E</a:t>
            </a:r>
            <a:r>
              <a:rPr lang="en-US" baseline="-25000" dirty="0" err="1"/>
              <a:t>e</a:t>
            </a:r>
            <a:r>
              <a:rPr lang="en-US" dirty="0"/>
              <a:t> as determined on previous slide was used for all analysis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P</a:t>
            </a:r>
            <a:r>
              <a:rPr lang="en-US" baseline="-25000" dirty="0" err="1"/>
              <a:t>mp,STC</a:t>
            </a:r>
            <a:r>
              <a:rPr lang="en-US" dirty="0"/>
              <a:t> determined from tracker testing was used for PR, PR-STC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Symbol" pitchFamily="2" charset="2"/>
              </a:rPr>
              <a:t>g</a:t>
            </a:r>
            <a:r>
              <a:rPr lang="en-US" baseline="-25000" dirty="0" err="1"/>
              <a:t>pmp</a:t>
            </a:r>
            <a:r>
              <a:rPr lang="en-US" dirty="0"/>
              <a:t> determined from tracker testing was used for PR-STC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T</a:t>
            </a:r>
            <a:r>
              <a:rPr lang="en-US" baseline="-25000" dirty="0" err="1"/>
              <a:t>module</a:t>
            </a:r>
            <a:r>
              <a:rPr lang="en-US" dirty="0"/>
              <a:t> predicted from wind speed model was used for PR-STC, PR-PPI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US" baseline="-25000" dirty="0"/>
              <a:t>mp</a:t>
            </a:r>
            <a:r>
              <a:rPr lang="en-US" dirty="0"/>
              <a:t>, </a:t>
            </a:r>
            <a:r>
              <a:rPr lang="en-US" dirty="0" err="1"/>
              <a:t>V</a:t>
            </a:r>
            <a:r>
              <a:rPr lang="en-US" baseline="-25000" dirty="0" err="1"/>
              <a:t>mp</a:t>
            </a:r>
            <a:r>
              <a:rPr lang="en-US" dirty="0"/>
              <a:t> predicted from SAPM were used to for PR-PPI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Effects of snow have not been removed (low array power but reasonable irradiance)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Effect of transient conditions (sudden cloud cover or sudden sunshine) on predicted module temperature have not been considered</a:t>
            </a:r>
          </a:p>
        </p:txBody>
      </p:sp>
    </p:spTree>
    <p:extLst>
      <p:ext uri="{BB962C8B-B14F-4D97-AF65-F5344CB8AC3E}">
        <p14:creationId xmlns:p14="http://schemas.microsoft.com/office/powerpoint/2010/main" val="173206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506831D-2FC8-3346-9BCC-F18988411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295" y="3665880"/>
            <a:ext cx="3657600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1A371B-14EB-2F47-A656-59ECFF56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38" y="3665880"/>
            <a:ext cx="3657600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BE3F3-0B8F-024B-AAD3-0BB16E2C8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295" y="966125"/>
            <a:ext cx="36576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4FC08-07C8-B142-A6AA-E2E6F3B8A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78" y="971234"/>
            <a:ext cx="3657600" cy="274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08D197-BB44-1F47-9064-7993D8A0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– RTC Baseline Array, 2016 (SNL)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B98D7F-ED05-0349-AF2D-F77EC9B6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13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8B9843-5B13-D443-9205-162AFAD74FD6}"/>
              </a:ext>
            </a:extLst>
          </p:cNvPr>
          <p:cNvSpPr txBox="1"/>
          <p:nvPr/>
        </p:nvSpPr>
        <p:spPr>
          <a:xfrm>
            <a:off x="1764061" y="82490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Minutely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72D3AB-6922-FA47-A864-A90964AA2914}"/>
              </a:ext>
            </a:extLst>
          </p:cNvPr>
          <p:cNvSpPr txBox="1"/>
          <p:nvPr/>
        </p:nvSpPr>
        <p:spPr>
          <a:xfrm>
            <a:off x="5724148" y="819412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Hourly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D27705-1B2A-CC4F-B745-7A1D53A65EDC}"/>
              </a:ext>
            </a:extLst>
          </p:cNvPr>
          <p:cNvSpPr txBox="1"/>
          <p:nvPr/>
        </p:nvSpPr>
        <p:spPr>
          <a:xfrm>
            <a:off x="1937186" y="352465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Daily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873358-1A97-9745-B650-57EDB4A4D5EA}"/>
              </a:ext>
            </a:extLst>
          </p:cNvPr>
          <p:cNvSpPr txBox="1"/>
          <p:nvPr/>
        </p:nvSpPr>
        <p:spPr>
          <a:xfrm>
            <a:off x="5653617" y="352465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Monthly</a:t>
            </a:r>
          </a:p>
        </p:txBody>
      </p:sp>
    </p:spTree>
    <p:extLst>
      <p:ext uri="{BB962C8B-B14F-4D97-AF65-F5344CB8AC3E}">
        <p14:creationId xmlns:p14="http://schemas.microsoft.com/office/powerpoint/2010/main" val="2282624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0DFF4-1626-E249-96FA-B599DFC23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using “Nameplate” </a:t>
            </a:r>
            <a:r>
              <a:rPr lang="en-US" dirty="0" err="1"/>
              <a:t>Pmp</a:t>
            </a:r>
            <a:r>
              <a:rPr lang="en-US" dirty="0"/>
              <a:t>, </a:t>
            </a:r>
            <a:r>
              <a:rPr lang="en-US" dirty="0" err="1">
                <a:latin typeface="Symbol" pitchFamily="2" charset="2"/>
              </a:rPr>
              <a:t>g</a:t>
            </a:r>
            <a:r>
              <a:rPr lang="en-US" baseline="-25000" dirty="0" err="1"/>
              <a:t>pmp</a:t>
            </a:r>
            <a:endParaRPr lang="en-US" baseline="-25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3BAB85-AA1C-2E41-AAEC-32BAF40E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719B26-8B94-244E-A787-9509ACE48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92" y="1216793"/>
            <a:ext cx="3657600" cy="2743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3DDC6B-46B6-EC4C-80D5-4C7C7B9E4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242" y="1216793"/>
            <a:ext cx="3657600" cy="2743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C9FBAC-533E-0046-923A-D2F0E7EA6953}"/>
              </a:ext>
            </a:extLst>
          </p:cNvPr>
          <p:cNvSpPr txBox="1"/>
          <p:nvPr/>
        </p:nvSpPr>
        <p:spPr>
          <a:xfrm>
            <a:off x="5602911" y="1032127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Monthly - </a:t>
            </a:r>
            <a:r>
              <a:rPr lang="en-US" dirty="0" err="1"/>
              <a:t>PrSTC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F91BDD-1099-1E46-BF04-9379C1212599}"/>
              </a:ext>
            </a:extLst>
          </p:cNvPr>
          <p:cNvSpPr txBox="1"/>
          <p:nvPr/>
        </p:nvSpPr>
        <p:spPr>
          <a:xfrm>
            <a:off x="1671366" y="1032127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Monthly - </a:t>
            </a:r>
            <a:r>
              <a:rPr lang="en-US" dirty="0" err="1"/>
              <a:t>Pr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459B3-E071-CC41-B906-86F34F5A13E4}"/>
              </a:ext>
            </a:extLst>
          </p:cNvPr>
          <p:cNvSpPr txBox="1"/>
          <p:nvPr/>
        </p:nvSpPr>
        <p:spPr>
          <a:xfrm>
            <a:off x="675793" y="4208089"/>
            <a:ext cx="76300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Both PR and PR-STC are dramatically affected by Nameplate rating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Inaccurate nameplate rating may give the impression of high degradation when in fact the system is performing very well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Still be important to compare to nameplate to validate manufacturer’s performance claims</a:t>
            </a:r>
          </a:p>
        </p:txBody>
      </p:sp>
    </p:spTree>
    <p:extLst>
      <p:ext uri="{BB962C8B-B14F-4D97-AF65-F5344CB8AC3E}">
        <p14:creationId xmlns:p14="http://schemas.microsoft.com/office/powerpoint/2010/main" val="1641199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879ABE9-A2F3-7847-BA1C-BD9EA5EA7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4" y="1655716"/>
            <a:ext cx="3657600" cy="274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0DFF4-1626-E249-96FA-B599DFC23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Year-Over-Year – system losses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3BAB85-AA1C-2E41-AAEC-32BAF40E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026B9B-21A0-904D-A6DC-F5F1C5DAB52A}"/>
              </a:ext>
            </a:extLst>
          </p:cNvPr>
          <p:cNvSpPr txBox="1"/>
          <p:nvPr/>
        </p:nvSpPr>
        <p:spPr>
          <a:xfrm>
            <a:off x="4954555" y="2488707"/>
            <a:ext cx="32047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PR: 0.2%/year. R = 0.05</a:t>
            </a:r>
          </a:p>
          <a:p>
            <a:pPr>
              <a:spcAft>
                <a:spcPts val="600"/>
              </a:spcAft>
            </a:pPr>
            <a:r>
              <a:rPr lang="en-US" dirty="0"/>
              <a:t>PR-STC: 0.7%/year, R = 0.68</a:t>
            </a:r>
          </a:p>
          <a:p>
            <a:pPr>
              <a:spcAft>
                <a:spcPts val="600"/>
              </a:spcAft>
            </a:pPr>
            <a:r>
              <a:rPr lang="en-US" dirty="0"/>
              <a:t>PPI: 1%/year, R = 0.82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3F2C8-CA9E-F648-9D46-E870BD4A235D}"/>
              </a:ext>
            </a:extLst>
          </p:cNvPr>
          <p:cNvSpPr txBox="1"/>
          <p:nvPr/>
        </p:nvSpPr>
        <p:spPr>
          <a:xfrm>
            <a:off x="793102" y="4739278"/>
            <a:ext cx="751269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Includes ALL DC losses, including soiling (if any)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Modules currently being flash tested to validate changes from initial characterization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will be washed when brought back on line to remove soiling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PPI provides highest confidence estimate of system losses</a:t>
            </a:r>
          </a:p>
        </p:txBody>
      </p:sp>
    </p:spTree>
    <p:extLst>
      <p:ext uri="{BB962C8B-B14F-4D97-AF65-F5344CB8AC3E}">
        <p14:creationId xmlns:p14="http://schemas.microsoft.com/office/powerpoint/2010/main" val="136119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46CC5-E498-4B75-8B75-11CA3BE40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21AE45-79FC-4C32-A381-86F42EEE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924DD6-CAA4-46B8-A872-1B074EDC5DAE}"/>
              </a:ext>
            </a:extLst>
          </p:cNvPr>
          <p:cNvSpPr txBox="1"/>
          <p:nvPr/>
        </p:nvSpPr>
        <p:spPr>
          <a:xfrm>
            <a:off x="556591" y="959675"/>
            <a:ext cx="765710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Which method and inputs you use depends on the information and data available.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Using </a:t>
            </a:r>
            <a:r>
              <a:rPr lang="en-US" dirty="0" err="1"/>
              <a:t>Ee</a:t>
            </a:r>
            <a:r>
              <a:rPr lang="en-US" dirty="0"/>
              <a:t> (corrected for AOI and Spectrum) improves performance monitoring methods.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Requires additional characterization (spectral correction model)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Avoid using nameplate rating if you are planning on comparing performance monitoring results between systems.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However, using nameplate is valuable if you want to monitor against module warranties.</a:t>
            </a:r>
          </a:p>
        </p:txBody>
      </p:sp>
    </p:spTree>
    <p:extLst>
      <p:ext uri="{BB962C8B-B14F-4D97-AF65-F5344CB8AC3E}">
        <p14:creationId xmlns:p14="http://schemas.microsoft.com/office/powerpoint/2010/main" val="288042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86DD-499E-4AD4-97E4-48C09111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Monitoring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7BCF8-C7DF-4C34-8D6E-B5FD4F2F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5E975-5DBC-4CD5-9CC3-B180FF1B980F}"/>
              </a:ext>
            </a:extLst>
          </p:cNvPr>
          <p:cNvSpPr txBox="1"/>
          <p:nvPr/>
        </p:nvSpPr>
        <p:spPr>
          <a:xfrm>
            <a:off x="389614" y="996563"/>
            <a:ext cx="8396577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Ambitious module lifetime goals (e.g. 50 years) requires that PV systems maintain their predicted performance over time…how to validate claims?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Side-by-side technology comparisons require normalization methods to avoid unintentional bias or misinterpretation of results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Careful performance monitoring coupled with appropriate analysis can help with both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Will present a methodology under development at Sandia to achieve this </a:t>
            </a:r>
          </a:p>
        </p:txBody>
      </p:sp>
      <p:pic>
        <p:nvPicPr>
          <p:cNvPr id="8" name="Picture 7" descr="lapart_predict_inverter.png">
            <a:extLst>
              <a:ext uri="{FF2B5EF4-FFF2-40B4-BE49-F238E27FC236}">
                <a16:creationId xmlns:a16="http://schemas.microsoft.com/office/drawing/2014/main" id="{797B2EC4-7B1E-254C-8F78-48C02D873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" y="3407801"/>
            <a:ext cx="640055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0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86DD-499E-4AD4-97E4-48C09111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System at Sandia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7BCF8-C7DF-4C34-8D6E-B5FD4F2F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5E975-5DBC-4CD5-9CC3-B180FF1B980F}"/>
              </a:ext>
            </a:extLst>
          </p:cNvPr>
          <p:cNvSpPr txBox="1"/>
          <p:nvPr/>
        </p:nvSpPr>
        <p:spPr>
          <a:xfrm>
            <a:off x="389614" y="1057523"/>
            <a:ext cx="839657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Suniva</a:t>
            </a:r>
            <a:r>
              <a:rPr lang="en-US" dirty="0"/>
              <a:t> mono-Si modules (3kW)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DC monitoring of string current and voltage (1-min </a:t>
            </a:r>
            <a:r>
              <a:rPr lang="en-US" dirty="0" err="1"/>
              <a:t>avg</a:t>
            </a:r>
            <a:r>
              <a:rPr lang="en-US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POA irradiance using broadband pyranometer (CMP-11)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Other relevant data from local met station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9BDF78-B6C6-5A43-BECF-7C76E26840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020185"/>
            <a:ext cx="5943600" cy="239141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08E0084-1398-6648-A2DD-13990011A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15944"/>
              </p:ext>
            </p:extLst>
          </p:nvPr>
        </p:nvGraphicFramePr>
        <p:xfrm>
          <a:off x="389614" y="2996565"/>
          <a:ext cx="3074946" cy="200851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88386">
                  <a:extLst>
                    <a:ext uri="{9D8B030D-6E8A-4147-A177-3AD203B41FA5}">
                      <a16:colId xmlns:a16="http://schemas.microsoft.com/office/drawing/2014/main" val="1503374681"/>
                    </a:ext>
                  </a:extLst>
                </a:gridCol>
                <a:gridCol w="694414">
                  <a:extLst>
                    <a:ext uri="{9D8B030D-6E8A-4147-A177-3AD203B41FA5}">
                      <a16:colId xmlns:a16="http://schemas.microsoft.com/office/drawing/2014/main" val="1503200349"/>
                    </a:ext>
                  </a:extLst>
                </a:gridCol>
                <a:gridCol w="992146">
                  <a:extLst>
                    <a:ext uri="{9D8B030D-6E8A-4147-A177-3AD203B41FA5}">
                      <a16:colId xmlns:a16="http://schemas.microsoft.com/office/drawing/2014/main" val="296282254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Module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System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57732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Module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Suniva Optimus Mono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007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Inverter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SMA SB 3800TL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87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String length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 modules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8948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Strings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188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Pmp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270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3240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27942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Voc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38.4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460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05692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Vmp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372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98756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Isc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9.18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9.18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1291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Imp</a:t>
                      </a:r>
                      <a:endParaRPr lang="en-US" sz="1200" dirty="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itchFamily="2" charset="0"/>
                        <a:ea typeface="Times New Roman" pitchFamily="2" charset="0"/>
                        <a:cs typeface="Times New Rom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Times New Roman" pitchFamily="2" charset="0"/>
                          <a:cs typeface="Times New Roman" pitchFamily="2" charset="0"/>
                        </a:rPr>
                        <a:t>8.7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289305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55F0692-85D5-D04C-B9A3-F97054BA7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186" y="2558464"/>
            <a:ext cx="2438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5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A1982-8C64-994C-BB8A-39E84624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Ratio Defined (IEC 61724)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8A860C-F2D8-1048-8091-39DDEA1D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5C4F5-6102-C740-85EB-8B13089DF1C5}"/>
              </a:ext>
            </a:extLst>
          </p:cNvPr>
          <p:cNvSpPr txBox="1"/>
          <p:nvPr/>
        </p:nvSpPr>
        <p:spPr>
          <a:xfrm>
            <a:off x="693095" y="1047764"/>
            <a:ext cx="7947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PR: </a:t>
            </a:r>
            <a:r>
              <a:rPr lang="en-US" dirty="0"/>
              <a:t>ratio of actual energy produced to reference energy.  Includes overall effect of losses including temperature and other inefficiencies.  </a:t>
            </a:r>
            <a:r>
              <a:rPr lang="en-US" i="1" dirty="0"/>
              <a:t>k </a:t>
            </a:r>
            <a:r>
              <a:rPr lang="en-US" dirty="0"/>
              <a:t>= time interval of interest (e.g. 1 month)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6D4736D-E343-3049-A691-E27EA6C285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67700" y="2167144"/>
          <a:ext cx="4406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Document" r:id="rId3" imgW="4406900" imgH="558800" progId="Word.Document.12">
                  <p:embed/>
                </p:oleObj>
              </mc:Choice>
              <mc:Fallback>
                <p:oleObj name="Document" r:id="rId3" imgW="4406900" imgH="558800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6D4736D-E343-3049-A691-E27EA6C285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7700" y="2167144"/>
                        <a:ext cx="44069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EA6C98A-5CB3-5C4F-B77E-AB67D3A58D7F}"/>
              </a:ext>
            </a:extLst>
          </p:cNvPr>
          <p:cNvSpPr txBox="1"/>
          <p:nvPr/>
        </p:nvSpPr>
        <p:spPr>
          <a:xfrm>
            <a:off x="681135" y="2921994"/>
            <a:ext cx="7947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PR-STC: </a:t>
            </a:r>
            <a:r>
              <a:rPr lang="en-US" dirty="0"/>
              <a:t>As above, but Array Power Rating is adjusted for module temperature. 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FBF2F8F-7A2C-0146-84EA-3720394752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84300" y="3676705"/>
          <a:ext cx="6172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Document" r:id="rId5" imgW="6172200" imgH="558800" progId="Word.Document.12">
                  <p:embed/>
                </p:oleObj>
              </mc:Choice>
              <mc:Fallback>
                <p:oleObj name="Document" r:id="rId5" imgW="6172200" imgH="5588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FBF2F8F-7A2C-0146-84EA-3720394752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84300" y="3676705"/>
                        <a:ext cx="61722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74B7DA0-A1F1-384C-8893-71D33C8584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98700" y="4502548"/>
          <a:ext cx="4343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Document" r:id="rId7" imgW="4343400" imgH="190500" progId="Word.Document.12">
                  <p:embed/>
                </p:oleObj>
              </mc:Choice>
              <mc:Fallback>
                <p:oleObj name="Document" r:id="rId7" imgW="4343400" imgH="190500" progId="Word.Documen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74B7DA0-A1F1-384C-8893-71D33C858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98700" y="4502548"/>
                        <a:ext cx="4343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16E146F-BEAC-3649-B614-84A1728D43E0}"/>
              </a:ext>
            </a:extLst>
          </p:cNvPr>
          <p:cNvSpPr txBox="1"/>
          <p:nvPr/>
        </p:nvSpPr>
        <p:spPr>
          <a:xfrm>
            <a:off x="739132" y="4933349"/>
            <a:ext cx="7947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PR-PPI: </a:t>
            </a:r>
            <a:r>
              <a:rPr lang="en-US" dirty="0"/>
              <a:t>Power Performance Index, ratio of actual power produced to predicted power from a performance model run using actual met conditions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A76C614-5D67-C64F-85CE-359BBFC05A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8200" y="5848515"/>
          <a:ext cx="2578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Document" r:id="rId9" imgW="2578100" imgH="558800" progId="Word.Document.12">
                  <p:embed/>
                </p:oleObj>
              </mc:Choice>
              <mc:Fallback>
                <p:oleObj name="Document" r:id="rId9" imgW="2578100" imgH="558800" progId="Word.Document.12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EA76C614-5D67-C64F-85CE-359BBFC05A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78200" y="5848515"/>
                        <a:ext cx="25781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562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A1982-8C64-994C-BB8A-39E84624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Ratio Considerations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8A860C-F2D8-1048-8091-39DDEA1D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5C4F5-6102-C740-85EB-8B13089DF1C5}"/>
              </a:ext>
            </a:extLst>
          </p:cNvPr>
          <p:cNvSpPr txBox="1"/>
          <p:nvPr/>
        </p:nvSpPr>
        <p:spPr>
          <a:xfrm>
            <a:off x="693095" y="881426"/>
            <a:ext cx="7947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PR: </a:t>
            </a:r>
            <a:r>
              <a:rPr lang="en-US" dirty="0"/>
              <a:t>What to use for array power rating?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choices – “nameplate” or independently measured module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Nameplate – will reveal accuracy in manufacturer assigned power rating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Independent – will show regional and seasonal variation without bias.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6D4736D-E343-3049-A691-E27EA6C285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51078" y="2408082"/>
          <a:ext cx="4406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Document" r:id="rId3" imgW="4406900" imgH="558800" progId="Word.Document.12">
                  <p:embed/>
                </p:oleObj>
              </mc:Choice>
              <mc:Fallback>
                <p:oleObj name="Document" r:id="rId3" imgW="4406900" imgH="558800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6D4736D-E343-3049-A691-E27EA6C285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1078" y="2408082"/>
                        <a:ext cx="44069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EA6C98A-5CB3-5C4F-B77E-AB67D3A58D7F}"/>
              </a:ext>
            </a:extLst>
          </p:cNvPr>
          <p:cNvSpPr txBox="1"/>
          <p:nvPr/>
        </p:nvSpPr>
        <p:spPr>
          <a:xfrm>
            <a:off x="598166" y="3089328"/>
            <a:ext cx="7947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PR-STC: </a:t>
            </a:r>
            <a:r>
              <a:rPr lang="en-US" dirty="0"/>
              <a:t>As above, but with choice of temperature coefficient for power (spec sheet vs. independent) 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FBF2F8F-7A2C-0146-84EA-3720394752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600856"/>
              </p:ext>
            </p:extLst>
          </p:nvPr>
        </p:nvGraphicFramePr>
        <p:xfrm>
          <a:off x="1384300" y="3875871"/>
          <a:ext cx="6172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Document" r:id="rId5" imgW="6172200" imgH="558800" progId="Word.Document.12">
                  <p:embed/>
                </p:oleObj>
              </mc:Choice>
              <mc:Fallback>
                <p:oleObj name="Document" r:id="rId5" imgW="6172200" imgH="5588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FBF2F8F-7A2C-0146-84EA-3720394752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84300" y="3875871"/>
                        <a:ext cx="61722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74B7DA0-A1F1-384C-8893-71D33C858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012554"/>
              </p:ext>
            </p:extLst>
          </p:nvPr>
        </p:nvGraphicFramePr>
        <p:xfrm>
          <a:off x="2282828" y="4584502"/>
          <a:ext cx="4343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Document" r:id="rId7" imgW="4343400" imgH="190500" progId="Word.Document.12">
                  <p:embed/>
                </p:oleObj>
              </mc:Choice>
              <mc:Fallback>
                <p:oleObj name="Document" r:id="rId7" imgW="4343400" imgH="190500" progId="Word.Documen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74B7DA0-A1F1-384C-8893-71D33C858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82828" y="4584502"/>
                        <a:ext cx="4343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16E146F-BEAC-3649-B614-84A1728D43E0}"/>
              </a:ext>
            </a:extLst>
          </p:cNvPr>
          <p:cNvSpPr txBox="1"/>
          <p:nvPr/>
        </p:nvSpPr>
        <p:spPr>
          <a:xfrm>
            <a:off x="695518" y="4859043"/>
            <a:ext cx="7947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PR-PPI: </a:t>
            </a:r>
            <a:r>
              <a:rPr lang="en-US" dirty="0"/>
              <a:t>Choice of model, source of calibration values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A76C614-5D67-C64F-85CE-359BBFC05A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169135"/>
              </p:ext>
            </p:extLst>
          </p:nvPr>
        </p:nvGraphicFramePr>
        <p:xfrm>
          <a:off x="3377879" y="5566595"/>
          <a:ext cx="2578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Document" r:id="rId9" imgW="2578100" imgH="558800" progId="Word.Document.12">
                  <p:embed/>
                </p:oleObj>
              </mc:Choice>
              <mc:Fallback>
                <p:oleObj name="Document" r:id="rId9" imgW="2578100" imgH="558800" progId="Word.Document.12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EA76C614-5D67-C64F-85CE-359BBFC05A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77879" y="5566595"/>
                        <a:ext cx="25781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649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23505-B515-4426-8380-34AD6920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considerations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D8CAB3-311D-4493-AB4E-021A50AE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A795F-ECF1-4994-8DF0-A753D9C1729E}"/>
              </a:ext>
            </a:extLst>
          </p:cNvPr>
          <p:cNvSpPr txBox="1"/>
          <p:nvPr/>
        </p:nvSpPr>
        <p:spPr>
          <a:xfrm>
            <a:off x="652007" y="1232451"/>
            <a:ext cx="80347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Measured Power/Energy: AC or DC?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POA Irradiance:  Reference cell, Pyranometer, or Effective Irradiance?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Temperature: Measured or modeled?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filtering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Time of day filters?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Solar position filters?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Clear-sky filters?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Stable condition filters?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If different parties use different inputs, results of performance monitoring will be different and should not be compared.</a:t>
            </a:r>
          </a:p>
        </p:txBody>
      </p:sp>
    </p:spTree>
    <p:extLst>
      <p:ext uri="{BB962C8B-B14F-4D97-AF65-F5344CB8AC3E}">
        <p14:creationId xmlns:p14="http://schemas.microsoft.com/office/powerpoint/2010/main" val="1929919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RTC Analysis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0D440-0E01-6043-99EE-51CEB6238B3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CB7457-A231-774E-8251-44B7B6DDB88C}"/>
              </a:ext>
            </a:extLst>
          </p:cNvPr>
          <p:cNvSpPr txBox="1"/>
          <p:nvPr/>
        </p:nvSpPr>
        <p:spPr>
          <a:xfrm>
            <a:off x="693095" y="1029688"/>
            <a:ext cx="3302831" cy="2339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Process Weather data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1-minute weather data retrieved from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Calculate Sun Position and remove night-time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Calculate Air Mass and AOI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Irradiance cross-check from multiple instruments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Clear-sky detection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32F984-C7CE-6945-A24E-9B73B9B3CAD1}"/>
              </a:ext>
            </a:extLst>
          </p:cNvPr>
          <p:cNvSpPr txBox="1"/>
          <p:nvPr/>
        </p:nvSpPr>
        <p:spPr>
          <a:xfrm>
            <a:off x="693094" y="3840482"/>
            <a:ext cx="3302831" cy="2339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Run Model (SAPM)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Calculate Effective Irradiance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Angle of incidence correction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Airmass correction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Thermal model to calculate array temperatures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Calculate </a:t>
            </a:r>
            <a:r>
              <a:rPr lang="en-US" sz="1600" dirty="0" err="1"/>
              <a:t>Isc</a:t>
            </a:r>
            <a:r>
              <a:rPr lang="en-US" sz="1600" dirty="0"/>
              <a:t>, </a:t>
            </a:r>
            <a:r>
              <a:rPr lang="en-US" sz="1600" dirty="0" err="1"/>
              <a:t>Voc</a:t>
            </a:r>
            <a:r>
              <a:rPr lang="en-US" sz="1600" dirty="0"/>
              <a:t>, Imp, </a:t>
            </a:r>
            <a:r>
              <a:rPr lang="en-US" sz="1600" dirty="0" err="1"/>
              <a:t>Vmp</a:t>
            </a:r>
            <a:r>
              <a:rPr lang="en-US" sz="1600" dirty="0"/>
              <a:t>, </a:t>
            </a:r>
            <a:r>
              <a:rPr lang="en-US" sz="1600" dirty="0" err="1"/>
              <a:t>Pmp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602508-673F-1D41-A7FD-86F266C2047F}"/>
              </a:ext>
            </a:extLst>
          </p:cNvPr>
          <p:cNvSpPr txBox="1"/>
          <p:nvPr/>
        </p:nvSpPr>
        <p:spPr>
          <a:xfrm>
            <a:off x="5109669" y="1029688"/>
            <a:ext cx="3302831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Merge in measured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1-minute system date files retrieved from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Align time stamps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38BA2B-790D-1148-9DBD-5CA6459C53B9}"/>
              </a:ext>
            </a:extLst>
          </p:cNvPr>
          <p:cNvSpPr txBox="1"/>
          <p:nvPr/>
        </p:nvSpPr>
        <p:spPr>
          <a:xfrm>
            <a:off x="5109667" y="2829163"/>
            <a:ext cx="3302831" cy="3323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Filters to remove “bad data” (e.g. snow, not max power tracking)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sz="1600" dirty="0"/>
              <a:t>Methods (per IEC 61724)</a:t>
            </a:r>
          </a:p>
          <a:p>
            <a:pPr marL="230188" lvl="1" indent="-111125">
              <a:buFont typeface="Arial" panose="020B0604020202020204" pitchFamily="34" charset="0"/>
              <a:buChar char="•"/>
            </a:pPr>
            <a:r>
              <a:rPr lang="en-US" sz="1400" dirty="0"/>
              <a:t>Performance Ratio (</a:t>
            </a:r>
            <a:r>
              <a:rPr lang="en-US" sz="1400" dirty="0" err="1"/>
              <a:t>Pr</a:t>
            </a:r>
            <a:r>
              <a:rPr lang="en-US" sz="1400" dirty="0"/>
              <a:t>)</a:t>
            </a:r>
          </a:p>
          <a:p>
            <a:pPr marL="230188" lvl="1" indent="-111125">
              <a:buFont typeface="Arial" panose="020B0604020202020204" pitchFamily="34" charset="0"/>
              <a:buChar char="•"/>
            </a:pPr>
            <a:r>
              <a:rPr lang="en-US" sz="1400" dirty="0"/>
              <a:t>Temperature Corrected </a:t>
            </a:r>
            <a:r>
              <a:rPr lang="en-US" sz="1400" dirty="0" err="1"/>
              <a:t>Pr</a:t>
            </a:r>
            <a:r>
              <a:rPr lang="en-US" sz="1400" dirty="0"/>
              <a:t> (</a:t>
            </a:r>
            <a:r>
              <a:rPr lang="en-US" sz="1400" dirty="0" err="1"/>
              <a:t>PrSTC</a:t>
            </a:r>
            <a:r>
              <a:rPr lang="en-US" sz="1400" dirty="0"/>
              <a:t>)</a:t>
            </a:r>
          </a:p>
          <a:p>
            <a:pPr marL="230188" lvl="1" indent="-111125">
              <a:buFont typeface="Arial" panose="020B0604020202020204" pitchFamily="34" charset="0"/>
              <a:buChar char="•"/>
            </a:pPr>
            <a:r>
              <a:rPr lang="en-US" sz="1400" dirty="0"/>
              <a:t>Power Performance Index (PPI) – based on SAPM</a:t>
            </a:r>
          </a:p>
          <a:p>
            <a:pPr marL="119063" indent="-111125">
              <a:buFont typeface="Arial" panose="020B0604020202020204" pitchFamily="34" charset="0"/>
              <a:buChar char="•"/>
            </a:pPr>
            <a:r>
              <a:rPr lang="en-US" sz="1600" dirty="0"/>
              <a:t>Time Intervals</a:t>
            </a:r>
          </a:p>
          <a:p>
            <a:pPr marL="230188" indent="-111125">
              <a:buFont typeface="Arial" panose="020B0604020202020204" pitchFamily="34" charset="0"/>
              <a:buChar char="•"/>
            </a:pPr>
            <a:r>
              <a:rPr lang="en-US" sz="1400" dirty="0"/>
              <a:t>Instantaneous (1-minute)</a:t>
            </a:r>
          </a:p>
          <a:p>
            <a:pPr marL="230188" indent="-111125">
              <a:buFont typeface="Arial" panose="020B0604020202020204" pitchFamily="34" charset="0"/>
              <a:buChar char="•"/>
            </a:pPr>
            <a:r>
              <a:rPr lang="en-US" sz="1400" dirty="0"/>
              <a:t>Hourly</a:t>
            </a:r>
          </a:p>
          <a:p>
            <a:pPr marL="230188" indent="-111125">
              <a:buFont typeface="Arial" panose="020B0604020202020204" pitchFamily="34" charset="0"/>
              <a:buChar char="•"/>
            </a:pPr>
            <a:r>
              <a:rPr lang="en-US" sz="1400" dirty="0"/>
              <a:t>Daily</a:t>
            </a:r>
          </a:p>
          <a:p>
            <a:pPr marL="230188" indent="-111125">
              <a:buFont typeface="Arial" panose="020B0604020202020204" pitchFamily="34" charset="0"/>
              <a:buChar char="•"/>
            </a:pPr>
            <a:r>
              <a:rPr lang="en-US" sz="1400" dirty="0"/>
              <a:t>Monthly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9FDCB3D-58DE-6F45-A581-CD07F82809A8}"/>
              </a:ext>
            </a:extLst>
          </p:cNvPr>
          <p:cNvCxnSpPr>
            <a:stCxn id="2" idx="2"/>
            <a:endCxn id="6" idx="0"/>
          </p:cNvCxnSpPr>
          <p:nvPr/>
        </p:nvCxnSpPr>
        <p:spPr>
          <a:xfrm flipH="1">
            <a:off x="2344510" y="3368790"/>
            <a:ext cx="1" cy="4716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277A4FA3-A076-8F4C-9B72-B89B41AF2EF1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3995925" y="1583686"/>
            <a:ext cx="1113744" cy="342634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556A01-CE57-4A49-8501-F2E1C9394F39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6761083" y="2137684"/>
            <a:ext cx="2" cy="6914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Characterization Methods</a:t>
            </a:r>
          </a:p>
        </p:txBody>
      </p:sp>
      <p:pic>
        <p:nvPicPr>
          <p:cNvPr id="2" name="Picture 1" descr="ATS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"/>
          <a:stretch/>
        </p:blipFill>
        <p:spPr>
          <a:xfrm>
            <a:off x="315188" y="1089063"/>
            <a:ext cx="3657600" cy="25969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15620" y="1035239"/>
            <a:ext cx="4799779" cy="524359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1" i="1" dirty="0"/>
              <a:t>Individual modules characterized before and after deployment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1600" b="1" dirty="0"/>
              <a:t>Outdoor Tracker Testing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1600" dirty="0"/>
              <a:t>Two-axis solar tracker, modules held normal to sun, 2-4 weeks.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1600" dirty="0"/>
              <a:t>Tracker held on sun from sunrise to sunset, multiple days, clear and cloudy conditions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1600" dirty="0"/>
              <a:t>IV curves measured at 2 minute intervals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1600" dirty="0"/>
              <a:t>Approximately 1000 IV curves minimum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endParaRPr lang="en-US" sz="16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600" b="1" dirty="0"/>
              <a:t>Model Calibration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600" dirty="0"/>
              <a:t>Sandia Array Performance Model</a:t>
            </a:r>
          </a:p>
          <a:p>
            <a:pPr marL="285750" lvl="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600" dirty="0"/>
              <a:t>Semi-empirical model that defines five points on the IV curve </a:t>
            </a:r>
          </a:p>
          <a:p>
            <a:pPr marL="285750" lvl="0" indent="-285750">
              <a:spcAft>
                <a:spcPts val="600"/>
              </a:spcAft>
              <a:buFont typeface="Arial" charset="0"/>
              <a:buChar char="•"/>
            </a:pPr>
            <a:r>
              <a:rPr lang="en-US" sz="1600" dirty="0"/>
              <a:t>Sub-components affecting performance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/>
              <a:t>Air mass, f</a:t>
            </a:r>
            <a:r>
              <a:rPr lang="en-US" sz="1400" baseline="-25000" dirty="0"/>
              <a:t>1</a:t>
            </a:r>
            <a:r>
              <a:rPr lang="en-US" sz="1400" dirty="0"/>
              <a:t>(AM) – proxy for spectral response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/>
              <a:t>Angle of Incidence, f</a:t>
            </a:r>
            <a:r>
              <a:rPr lang="en-US" sz="1400" baseline="-25000" dirty="0"/>
              <a:t>2</a:t>
            </a:r>
            <a:r>
              <a:rPr lang="en-US" sz="1400" dirty="0"/>
              <a:t>(</a:t>
            </a:r>
            <a:r>
              <a:rPr lang="en-US" sz="1400" dirty="0">
                <a:latin typeface="Symbol" pitchFamily="2" charset="2"/>
              </a:rPr>
              <a:t>q</a:t>
            </a:r>
            <a:r>
              <a:rPr lang="en-US" sz="1400" dirty="0">
                <a:latin typeface="+mn-lt"/>
              </a:rPr>
              <a:t>)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sz="1400" dirty="0">
                <a:latin typeface="+mn-lt"/>
              </a:rPr>
              <a:t>Thermal model – ambient to cell temperature</a:t>
            </a:r>
            <a:endParaRPr lang="en-US" sz="1400" dirty="0">
              <a:latin typeface="Symbol" pitchFamily="2" charset="2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05800" y="6153150"/>
            <a:ext cx="609600" cy="374650"/>
          </a:xfrm>
        </p:spPr>
        <p:txBody>
          <a:bodyPr/>
          <a:lstStyle/>
          <a:p>
            <a:pPr>
              <a:defRPr/>
            </a:pPr>
            <a:fld id="{71E42A10-7939-4495-A5E4-DAD02315D68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82" y="3714313"/>
            <a:ext cx="4114800" cy="281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7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BD17F-45C4-114B-8BAD-7CFAA560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BA57C2-01E1-A34E-B633-5A2DB2CC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548C-9E49-734C-9B75-C411FDA01CD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8CB1F-4134-5546-86FD-141B6D180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5" y="875038"/>
            <a:ext cx="3657600" cy="27424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205DC2-65CE-344C-B8AA-FC10D19E6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5" y="3773813"/>
            <a:ext cx="3657600" cy="2742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CFE930-976B-BF48-A5D9-53569F7D2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85" y="875038"/>
            <a:ext cx="3657600" cy="27424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3D9CE6-93A8-5243-945E-448744953F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904" y="3773812"/>
            <a:ext cx="3657600" cy="27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19151"/>
      </p:ext>
    </p:extLst>
  </p:cSld>
  <p:clrMapOvr>
    <a:masterClrMapping/>
  </p:clrMapOvr>
</p:sld>
</file>

<file path=ppt/theme/theme1.xml><?xml version="1.0" encoding="utf-8"?>
<a:theme xmlns:a="http://schemas.openxmlformats.org/drawingml/2006/main" name="Sandia_CorpPresentation_Templat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50603</TotalTime>
  <Words>1032</Words>
  <Application>Microsoft Macintosh PowerPoint</Application>
  <PresentationFormat>On-screen Show (4:3)</PresentationFormat>
  <Paragraphs>173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ＭＳ Ｐゴシック</vt:lpstr>
      <vt:lpstr>Arial</vt:lpstr>
      <vt:lpstr>Calibri</vt:lpstr>
      <vt:lpstr>Gill Sans MT</vt:lpstr>
      <vt:lpstr>Symbol</vt:lpstr>
      <vt:lpstr>Times New Roman</vt:lpstr>
      <vt:lpstr>Wingdings</vt:lpstr>
      <vt:lpstr>Sandia_CorpPresentation_Template1</vt:lpstr>
      <vt:lpstr>Document</vt:lpstr>
      <vt:lpstr>PV System Analysis For Tracking System Losses and Technology Comparisons</vt:lpstr>
      <vt:lpstr>Performance Monitoring</vt:lpstr>
      <vt:lpstr>Baseline System at Sandia</vt:lpstr>
      <vt:lpstr>Performance Ratio Defined (IEC 61724)</vt:lpstr>
      <vt:lpstr>Performance Ratio Considerations</vt:lpstr>
      <vt:lpstr>Other important considerations</vt:lpstr>
      <vt:lpstr>Example RTC Analysis Steps</vt:lpstr>
      <vt:lpstr>Characterization Methods</vt:lpstr>
      <vt:lpstr>Example Output</vt:lpstr>
      <vt:lpstr>System Performance Modeling</vt:lpstr>
      <vt:lpstr>System Performance Modeling</vt:lpstr>
      <vt:lpstr>For the following examples….</vt:lpstr>
      <vt:lpstr>Examples – RTC Baseline Array, 2016 (SNL)</vt:lpstr>
      <vt:lpstr>Calibration using “Nameplate” Pmp, gpmp</vt:lpstr>
      <vt:lpstr>Year-Over-Year – system losses</vt:lpstr>
      <vt:lpstr>Conclusions</vt:lpstr>
    </vt:vector>
  </TitlesOfParts>
  <Company>Sandia National Labs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Vittitow, Michael P</dc:creator>
  <cp:lastModifiedBy>King, Bruce H.</cp:lastModifiedBy>
  <cp:revision>643</cp:revision>
  <cp:lastPrinted>2016-10-14T16:25:47Z</cp:lastPrinted>
  <dcterms:created xsi:type="dcterms:W3CDTF">2011-10-03T16:15:05Z</dcterms:created>
  <dcterms:modified xsi:type="dcterms:W3CDTF">2018-05-07T21:11:21Z</dcterms:modified>
</cp:coreProperties>
</file>