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10" r:id="rId4"/>
  </p:sldMasterIdLst>
  <p:notesMasterIdLst>
    <p:notesMasterId r:id="rId6"/>
  </p:notesMasterIdLst>
  <p:handoutMasterIdLst>
    <p:handoutMasterId r:id="rId7"/>
  </p:handoutMasterIdLst>
  <p:sldIdLst>
    <p:sldId id="27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Karlovic" initials="CK" lastIdx="2" clrIdx="0">
    <p:extLst>
      <p:ext uri="{19B8F6BF-5375-455C-9EA6-DF929625EA0E}">
        <p15:presenceInfo xmlns:p15="http://schemas.microsoft.com/office/powerpoint/2012/main" userId="S::Christine.Karlovic@edf-re.com::cc253c3e-9d54-4bff-8a72-c619aa20be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F4"/>
    <a:srgbClr val="ECEBE9"/>
    <a:srgbClr val="DCDAD6"/>
    <a:srgbClr val="9DD7ED"/>
    <a:srgbClr val="001A70"/>
    <a:srgbClr val="FE58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3184" autoAdjust="0"/>
  </p:normalViewPr>
  <p:slideViewPr>
    <p:cSldViewPr snapToGrid="0">
      <p:cViewPr>
        <p:scale>
          <a:sx n="100" d="100"/>
          <a:sy n="100" d="100"/>
        </p:scale>
        <p:origin x="966" y="22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AB7754-B681-43C6-94DC-A917C2FAD1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CF19A8-E064-4B2C-8ADA-310B82F36B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9916C0-024F-4400-BE6A-5F03F09637D9}" type="datetimeFigureOut">
              <a:rPr lang="en-US" smtClean="0"/>
              <a:t>5/8/2023</a:t>
            </a:fld>
            <a:endParaRPr lang="en-US"/>
          </a:p>
        </p:txBody>
      </p:sp>
      <p:sp>
        <p:nvSpPr>
          <p:cNvPr id="4" name="Footer Placeholder 3">
            <a:extLst>
              <a:ext uri="{FF2B5EF4-FFF2-40B4-BE49-F238E27FC236}">
                <a16:creationId xmlns:a16="http://schemas.microsoft.com/office/drawing/2014/main" id="{58B7ED7D-723E-41B7-9C26-626EDDEC1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3FF205-7387-4854-A161-176331AFCA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496D52-BF8F-44DA-B3A9-1CA08E8FBAAE}" type="slidenum">
              <a:rPr lang="en-US" smtClean="0"/>
              <a:t>‹#›</a:t>
            </a:fld>
            <a:endParaRPr lang="en-US"/>
          </a:p>
        </p:txBody>
      </p:sp>
    </p:spTree>
    <p:extLst>
      <p:ext uri="{BB962C8B-B14F-4D97-AF65-F5344CB8AC3E}">
        <p14:creationId xmlns:p14="http://schemas.microsoft.com/office/powerpoint/2010/main" val="3432154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8D7632-9612-4567-8984-6BE97AF33459}"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69B15-DF88-42FE-890D-00EFBB0A7F4C}" type="slidenum">
              <a:rPr lang="en-US" smtClean="0"/>
              <a:t>‹#›</a:t>
            </a:fld>
            <a:endParaRPr lang="en-US"/>
          </a:p>
        </p:txBody>
      </p:sp>
    </p:spTree>
    <p:extLst>
      <p:ext uri="{BB962C8B-B14F-4D97-AF65-F5344CB8AC3E}">
        <p14:creationId xmlns:p14="http://schemas.microsoft.com/office/powerpoint/2010/main" val="2884782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69B15-DF88-42FE-890D-00EFBB0A7F4C}" type="slidenum">
              <a:rPr lang="en-US" smtClean="0"/>
              <a:t>1</a:t>
            </a:fld>
            <a:endParaRPr lang="en-US"/>
          </a:p>
        </p:txBody>
      </p:sp>
    </p:spTree>
    <p:extLst>
      <p:ext uri="{BB962C8B-B14F-4D97-AF65-F5344CB8AC3E}">
        <p14:creationId xmlns:p14="http://schemas.microsoft.com/office/powerpoint/2010/main" val="4106763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1265-6643-4064-9256-3D75E4758C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50049D-152B-468D-A6D7-D486176377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12">
            <a:extLst>
              <a:ext uri="{FF2B5EF4-FFF2-40B4-BE49-F238E27FC236}">
                <a16:creationId xmlns:a16="http://schemas.microsoft.com/office/drawing/2014/main" id="{43500674-41FF-425E-8CC1-7EFE0BDA07D4}"/>
              </a:ext>
            </a:extLst>
          </p:cNvPr>
          <p:cNvSpPr>
            <a:spLocks noGrp="1"/>
          </p:cNvSpPr>
          <p:nvPr>
            <p:ph type="ftr" sz="quarter" idx="3"/>
          </p:nvPr>
        </p:nvSpPr>
        <p:spPr>
          <a:xfrm>
            <a:off x="593431" y="6502493"/>
            <a:ext cx="6299147" cy="198847"/>
          </a:xfrm>
          <a:prstGeom prst="rect">
            <a:avLst/>
          </a:prstGeom>
        </p:spPr>
        <p:txBody>
          <a:bodyPr/>
          <a:lstStyle>
            <a:lvl1pPr algn="l">
              <a:defRPr sz="1000" baseline="0">
                <a:solidFill>
                  <a:schemeClr val="tx1">
                    <a:lumMod val="50000"/>
                    <a:lumOff val="50000"/>
                  </a:schemeClr>
                </a:solidFill>
                <a:latin typeface="Segoe UI" panose="020B0502040204020203" pitchFamily="34" charset="0"/>
                <a:cs typeface="Segoe UI" panose="020B0502040204020203" pitchFamily="34" charset="0"/>
              </a:defRPr>
            </a:lvl1pPr>
          </a:lstStyle>
          <a:p>
            <a:r>
              <a:rPr lang="en-US" kern="0">
                <a:ea typeface="Frutiger LT Std 45 Light" charset="0"/>
              </a:rPr>
              <a:t>|  EDFR Presentation Template</a:t>
            </a:r>
            <a:endParaRPr lang="en-US"/>
          </a:p>
        </p:txBody>
      </p:sp>
      <p:sp>
        <p:nvSpPr>
          <p:cNvPr id="8" name="Slide Number Placeholder 5">
            <a:extLst>
              <a:ext uri="{FF2B5EF4-FFF2-40B4-BE49-F238E27FC236}">
                <a16:creationId xmlns:a16="http://schemas.microsoft.com/office/drawing/2014/main" id="{76631D70-2E62-49BF-AA0B-FA82CEDEAEF8}"/>
              </a:ext>
            </a:extLst>
          </p:cNvPr>
          <p:cNvSpPr>
            <a:spLocks noGrp="1"/>
          </p:cNvSpPr>
          <p:nvPr>
            <p:ph type="sldNum" sz="quarter" idx="4"/>
          </p:nvPr>
        </p:nvSpPr>
        <p:spPr>
          <a:xfrm>
            <a:off x="166255" y="6502493"/>
            <a:ext cx="510303" cy="221688"/>
          </a:xfrm>
          <a:prstGeom prst="rect">
            <a:avLst/>
          </a:prstGeom>
        </p:spPr>
        <p:txBody>
          <a:bodyPr/>
          <a:lstStyle>
            <a:lvl1pPr algn="r">
              <a:defRPr lang="en-US" sz="1000" kern="0" baseline="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1529D09-AF6A-415A-BB52-7A6313E0B2E6}" type="slidenum">
              <a:rPr lang="en-US" smtClean="0"/>
              <a:pPr/>
              <a:t>‹#›</a:t>
            </a:fld>
            <a:endParaRPr lang="en-US"/>
          </a:p>
        </p:txBody>
      </p:sp>
    </p:spTree>
    <p:extLst>
      <p:ext uri="{BB962C8B-B14F-4D97-AF65-F5344CB8AC3E}">
        <p14:creationId xmlns:p14="http://schemas.microsoft.com/office/powerpoint/2010/main" val="125081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E0641-86B0-440C-BE1B-780017EA7E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2D65DF-3AD2-4EB1-A2C9-F4F7D675D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2">
            <a:extLst>
              <a:ext uri="{FF2B5EF4-FFF2-40B4-BE49-F238E27FC236}">
                <a16:creationId xmlns:a16="http://schemas.microsoft.com/office/drawing/2014/main" id="{D5EA9149-74D4-4CB8-9AE1-44C6155047E1}"/>
              </a:ext>
            </a:extLst>
          </p:cNvPr>
          <p:cNvSpPr>
            <a:spLocks noGrp="1"/>
          </p:cNvSpPr>
          <p:nvPr>
            <p:ph type="ftr" sz="quarter" idx="3"/>
          </p:nvPr>
        </p:nvSpPr>
        <p:spPr>
          <a:xfrm>
            <a:off x="593431" y="6502493"/>
            <a:ext cx="6299147" cy="198847"/>
          </a:xfrm>
          <a:prstGeom prst="rect">
            <a:avLst/>
          </a:prstGeom>
        </p:spPr>
        <p:txBody>
          <a:bodyPr/>
          <a:lstStyle>
            <a:lvl1pPr algn="l">
              <a:defRPr sz="1000" baseline="0">
                <a:solidFill>
                  <a:schemeClr val="tx1">
                    <a:lumMod val="50000"/>
                    <a:lumOff val="50000"/>
                  </a:schemeClr>
                </a:solidFill>
                <a:latin typeface="Segoe UI" panose="020B0502040204020203" pitchFamily="34" charset="0"/>
                <a:cs typeface="Segoe UI" panose="020B0502040204020203" pitchFamily="34" charset="0"/>
              </a:defRPr>
            </a:lvl1pPr>
          </a:lstStyle>
          <a:p>
            <a:r>
              <a:rPr lang="en-US" kern="0">
                <a:ea typeface="Frutiger LT Std 45 Light" charset="0"/>
              </a:rPr>
              <a:t>|  EDFR Presentation Template</a:t>
            </a:r>
            <a:endParaRPr lang="en-US"/>
          </a:p>
        </p:txBody>
      </p:sp>
      <p:sp>
        <p:nvSpPr>
          <p:cNvPr id="8" name="Slide Number Placeholder 5">
            <a:extLst>
              <a:ext uri="{FF2B5EF4-FFF2-40B4-BE49-F238E27FC236}">
                <a16:creationId xmlns:a16="http://schemas.microsoft.com/office/drawing/2014/main" id="{041FCB1C-3D2C-4192-8ABC-75137C21B4C4}"/>
              </a:ext>
            </a:extLst>
          </p:cNvPr>
          <p:cNvSpPr>
            <a:spLocks noGrp="1"/>
          </p:cNvSpPr>
          <p:nvPr>
            <p:ph type="sldNum" sz="quarter" idx="4"/>
          </p:nvPr>
        </p:nvSpPr>
        <p:spPr>
          <a:xfrm>
            <a:off x="166255" y="6502493"/>
            <a:ext cx="510303" cy="221688"/>
          </a:xfrm>
          <a:prstGeom prst="rect">
            <a:avLst/>
          </a:prstGeom>
        </p:spPr>
        <p:txBody>
          <a:bodyPr/>
          <a:lstStyle>
            <a:lvl1pPr algn="r">
              <a:defRPr lang="en-US" sz="1000" kern="0" baseline="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1529D09-AF6A-415A-BB52-7A6313E0B2E6}" type="slidenum">
              <a:rPr lang="en-US" smtClean="0"/>
              <a:pPr/>
              <a:t>‹#›</a:t>
            </a:fld>
            <a:endParaRPr lang="en-US"/>
          </a:p>
        </p:txBody>
      </p:sp>
    </p:spTree>
    <p:extLst>
      <p:ext uri="{BB962C8B-B14F-4D97-AF65-F5344CB8AC3E}">
        <p14:creationId xmlns:p14="http://schemas.microsoft.com/office/powerpoint/2010/main" val="92484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0352-CD98-42FA-ACD4-0239F363EB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078C18-1A65-4976-ABC7-ECF072D042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12">
            <a:extLst>
              <a:ext uri="{FF2B5EF4-FFF2-40B4-BE49-F238E27FC236}">
                <a16:creationId xmlns:a16="http://schemas.microsoft.com/office/drawing/2014/main" id="{B049D797-0C19-4BC0-B632-B4269F714C42}"/>
              </a:ext>
            </a:extLst>
          </p:cNvPr>
          <p:cNvSpPr>
            <a:spLocks noGrp="1"/>
          </p:cNvSpPr>
          <p:nvPr>
            <p:ph type="ftr" sz="quarter" idx="3"/>
          </p:nvPr>
        </p:nvSpPr>
        <p:spPr>
          <a:xfrm>
            <a:off x="593431" y="6502493"/>
            <a:ext cx="6299147" cy="198847"/>
          </a:xfrm>
          <a:prstGeom prst="rect">
            <a:avLst/>
          </a:prstGeom>
        </p:spPr>
        <p:txBody>
          <a:bodyPr/>
          <a:lstStyle>
            <a:lvl1pPr algn="l">
              <a:defRPr sz="1000" baseline="0">
                <a:solidFill>
                  <a:schemeClr val="tx1">
                    <a:lumMod val="50000"/>
                    <a:lumOff val="50000"/>
                  </a:schemeClr>
                </a:solidFill>
                <a:latin typeface="Segoe UI" panose="020B0502040204020203" pitchFamily="34" charset="0"/>
                <a:cs typeface="Segoe UI" panose="020B0502040204020203" pitchFamily="34" charset="0"/>
              </a:defRPr>
            </a:lvl1pPr>
          </a:lstStyle>
          <a:p>
            <a:r>
              <a:rPr lang="en-US" kern="0">
                <a:ea typeface="Frutiger LT Std 45 Light" charset="0"/>
              </a:rPr>
              <a:t>|  EDFR Presentation Template</a:t>
            </a:r>
            <a:endParaRPr lang="en-US"/>
          </a:p>
        </p:txBody>
      </p:sp>
      <p:sp>
        <p:nvSpPr>
          <p:cNvPr id="8" name="Slide Number Placeholder 5">
            <a:extLst>
              <a:ext uri="{FF2B5EF4-FFF2-40B4-BE49-F238E27FC236}">
                <a16:creationId xmlns:a16="http://schemas.microsoft.com/office/drawing/2014/main" id="{484A8DFD-0B57-4E22-9F7C-3DC778A4E773}"/>
              </a:ext>
            </a:extLst>
          </p:cNvPr>
          <p:cNvSpPr>
            <a:spLocks noGrp="1"/>
          </p:cNvSpPr>
          <p:nvPr>
            <p:ph type="sldNum" sz="quarter" idx="4"/>
          </p:nvPr>
        </p:nvSpPr>
        <p:spPr>
          <a:xfrm>
            <a:off x="166255" y="6502493"/>
            <a:ext cx="510303" cy="221688"/>
          </a:xfrm>
          <a:prstGeom prst="rect">
            <a:avLst/>
          </a:prstGeom>
        </p:spPr>
        <p:txBody>
          <a:bodyPr/>
          <a:lstStyle>
            <a:lvl1pPr algn="r">
              <a:defRPr lang="en-US" sz="1000" kern="0" baseline="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1529D09-AF6A-415A-BB52-7A6313E0B2E6}" type="slidenum">
              <a:rPr lang="en-US" smtClean="0"/>
              <a:pPr/>
              <a:t>‹#›</a:t>
            </a:fld>
            <a:endParaRPr lang="en-US"/>
          </a:p>
        </p:txBody>
      </p:sp>
    </p:spTree>
    <p:extLst>
      <p:ext uri="{BB962C8B-B14F-4D97-AF65-F5344CB8AC3E}">
        <p14:creationId xmlns:p14="http://schemas.microsoft.com/office/powerpoint/2010/main" val="270350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72130-630D-44F8-9BD9-E55087D6C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86E9B6-3998-450C-999C-6090454BDD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D6315-D379-40FF-97AB-95496FD1EE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2">
            <a:extLst>
              <a:ext uri="{FF2B5EF4-FFF2-40B4-BE49-F238E27FC236}">
                <a16:creationId xmlns:a16="http://schemas.microsoft.com/office/drawing/2014/main" id="{1E470183-450D-4700-80FF-75D0866A2AE2}"/>
              </a:ext>
            </a:extLst>
          </p:cNvPr>
          <p:cNvSpPr>
            <a:spLocks noGrp="1"/>
          </p:cNvSpPr>
          <p:nvPr>
            <p:ph type="ftr" sz="quarter" idx="3"/>
          </p:nvPr>
        </p:nvSpPr>
        <p:spPr>
          <a:xfrm>
            <a:off x="593431" y="6502493"/>
            <a:ext cx="6299147" cy="198847"/>
          </a:xfrm>
          <a:prstGeom prst="rect">
            <a:avLst/>
          </a:prstGeom>
        </p:spPr>
        <p:txBody>
          <a:bodyPr/>
          <a:lstStyle>
            <a:lvl1pPr algn="l">
              <a:defRPr sz="1000" baseline="0">
                <a:solidFill>
                  <a:schemeClr val="tx1">
                    <a:lumMod val="50000"/>
                    <a:lumOff val="50000"/>
                  </a:schemeClr>
                </a:solidFill>
                <a:latin typeface="Segoe UI" panose="020B0502040204020203" pitchFamily="34" charset="0"/>
                <a:cs typeface="Segoe UI" panose="020B0502040204020203" pitchFamily="34" charset="0"/>
              </a:defRPr>
            </a:lvl1pPr>
          </a:lstStyle>
          <a:p>
            <a:r>
              <a:rPr lang="en-US" kern="0">
                <a:ea typeface="Frutiger LT Std 45 Light" charset="0"/>
              </a:rPr>
              <a:t>|  EDFR Presentation Template</a:t>
            </a:r>
            <a:endParaRPr lang="en-US"/>
          </a:p>
        </p:txBody>
      </p:sp>
      <p:sp>
        <p:nvSpPr>
          <p:cNvPr id="9" name="Slide Number Placeholder 5">
            <a:extLst>
              <a:ext uri="{FF2B5EF4-FFF2-40B4-BE49-F238E27FC236}">
                <a16:creationId xmlns:a16="http://schemas.microsoft.com/office/drawing/2014/main" id="{C9265FC4-0A2D-4359-B705-49F0DEB20095}"/>
              </a:ext>
            </a:extLst>
          </p:cNvPr>
          <p:cNvSpPr>
            <a:spLocks noGrp="1"/>
          </p:cNvSpPr>
          <p:nvPr>
            <p:ph type="sldNum" sz="quarter" idx="4"/>
          </p:nvPr>
        </p:nvSpPr>
        <p:spPr>
          <a:xfrm>
            <a:off x="166255" y="6502493"/>
            <a:ext cx="510303" cy="221688"/>
          </a:xfrm>
          <a:prstGeom prst="rect">
            <a:avLst/>
          </a:prstGeom>
        </p:spPr>
        <p:txBody>
          <a:bodyPr/>
          <a:lstStyle>
            <a:lvl1pPr algn="r">
              <a:defRPr lang="en-US" sz="1000" kern="0" baseline="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1529D09-AF6A-415A-BB52-7A6313E0B2E6}" type="slidenum">
              <a:rPr lang="en-US" smtClean="0"/>
              <a:pPr/>
              <a:t>‹#›</a:t>
            </a:fld>
            <a:endParaRPr lang="en-US"/>
          </a:p>
        </p:txBody>
      </p:sp>
    </p:spTree>
    <p:extLst>
      <p:ext uri="{BB962C8B-B14F-4D97-AF65-F5344CB8AC3E}">
        <p14:creationId xmlns:p14="http://schemas.microsoft.com/office/powerpoint/2010/main" val="782646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8F8CB-86AD-4419-A1EF-BB55AD523A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E20048-0165-4335-9F85-CBB8B4A7A7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2324C7-F3A9-40D4-B920-AC66AE01BB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4EC136-E0EB-4BE4-A903-AF59FBAA0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5C6688-A564-413D-9F75-2DEFF7795C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12">
            <a:extLst>
              <a:ext uri="{FF2B5EF4-FFF2-40B4-BE49-F238E27FC236}">
                <a16:creationId xmlns:a16="http://schemas.microsoft.com/office/drawing/2014/main" id="{5D54ED82-8A11-42C9-806F-9586DDE9B045}"/>
              </a:ext>
            </a:extLst>
          </p:cNvPr>
          <p:cNvSpPr>
            <a:spLocks noGrp="1"/>
          </p:cNvSpPr>
          <p:nvPr>
            <p:ph type="ftr" sz="quarter" idx="10"/>
          </p:nvPr>
        </p:nvSpPr>
        <p:spPr>
          <a:xfrm>
            <a:off x="593431" y="6502493"/>
            <a:ext cx="6299147" cy="198847"/>
          </a:xfrm>
          <a:prstGeom prst="rect">
            <a:avLst/>
          </a:prstGeom>
        </p:spPr>
        <p:txBody>
          <a:bodyPr/>
          <a:lstStyle>
            <a:lvl1pPr algn="l">
              <a:defRPr sz="1000" baseline="0">
                <a:solidFill>
                  <a:schemeClr val="tx1">
                    <a:lumMod val="50000"/>
                    <a:lumOff val="50000"/>
                  </a:schemeClr>
                </a:solidFill>
                <a:latin typeface="Segoe UI" panose="020B0502040204020203" pitchFamily="34" charset="0"/>
                <a:cs typeface="Segoe UI" panose="020B0502040204020203" pitchFamily="34" charset="0"/>
              </a:defRPr>
            </a:lvl1pPr>
          </a:lstStyle>
          <a:p>
            <a:r>
              <a:rPr lang="en-US" kern="0">
                <a:ea typeface="Frutiger LT Std 45 Light" charset="0"/>
              </a:rPr>
              <a:t>|  EDFR Presentation Template</a:t>
            </a:r>
            <a:endParaRPr lang="en-US"/>
          </a:p>
        </p:txBody>
      </p:sp>
      <p:sp>
        <p:nvSpPr>
          <p:cNvPr id="11" name="Slide Number Placeholder 5">
            <a:extLst>
              <a:ext uri="{FF2B5EF4-FFF2-40B4-BE49-F238E27FC236}">
                <a16:creationId xmlns:a16="http://schemas.microsoft.com/office/drawing/2014/main" id="{F3810C55-8A97-4C27-810B-9706642CBC50}"/>
              </a:ext>
            </a:extLst>
          </p:cNvPr>
          <p:cNvSpPr>
            <a:spLocks noGrp="1"/>
          </p:cNvSpPr>
          <p:nvPr>
            <p:ph type="sldNum" sz="quarter" idx="11"/>
          </p:nvPr>
        </p:nvSpPr>
        <p:spPr>
          <a:xfrm>
            <a:off x="166255" y="6502493"/>
            <a:ext cx="510303" cy="221688"/>
          </a:xfrm>
          <a:prstGeom prst="rect">
            <a:avLst/>
          </a:prstGeom>
        </p:spPr>
        <p:txBody>
          <a:bodyPr/>
          <a:lstStyle>
            <a:lvl1pPr algn="r">
              <a:defRPr lang="en-US" sz="1000" kern="0" baseline="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1529D09-AF6A-415A-BB52-7A6313E0B2E6}" type="slidenum">
              <a:rPr lang="en-US" smtClean="0"/>
              <a:pPr/>
              <a:t>‹#›</a:t>
            </a:fld>
            <a:endParaRPr lang="en-US"/>
          </a:p>
        </p:txBody>
      </p:sp>
    </p:spTree>
    <p:extLst>
      <p:ext uri="{BB962C8B-B14F-4D97-AF65-F5344CB8AC3E}">
        <p14:creationId xmlns:p14="http://schemas.microsoft.com/office/powerpoint/2010/main" val="85629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F64A-97A0-45C1-8D45-1B58B9F646D9}"/>
              </a:ext>
            </a:extLst>
          </p:cNvPr>
          <p:cNvSpPr>
            <a:spLocks noGrp="1"/>
          </p:cNvSpPr>
          <p:nvPr>
            <p:ph type="title"/>
          </p:nvPr>
        </p:nvSpPr>
        <p:spPr/>
        <p:txBody>
          <a:bodyPr/>
          <a:lstStyle/>
          <a:p>
            <a:r>
              <a:rPr lang="en-US"/>
              <a:t>Click to edit Master title style</a:t>
            </a:r>
          </a:p>
        </p:txBody>
      </p:sp>
      <p:sp>
        <p:nvSpPr>
          <p:cNvPr id="6" name="Footer Placeholder 12">
            <a:extLst>
              <a:ext uri="{FF2B5EF4-FFF2-40B4-BE49-F238E27FC236}">
                <a16:creationId xmlns:a16="http://schemas.microsoft.com/office/drawing/2014/main" id="{37F62D84-71D8-4A75-91A6-AA97A81E7BD1}"/>
              </a:ext>
            </a:extLst>
          </p:cNvPr>
          <p:cNvSpPr>
            <a:spLocks noGrp="1"/>
          </p:cNvSpPr>
          <p:nvPr>
            <p:ph type="ftr" sz="quarter" idx="3"/>
          </p:nvPr>
        </p:nvSpPr>
        <p:spPr>
          <a:xfrm>
            <a:off x="593431" y="6502493"/>
            <a:ext cx="6299147" cy="198847"/>
          </a:xfrm>
          <a:prstGeom prst="rect">
            <a:avLst/>
          </a:prstGeom>
        </p:spPr>
        <p:txBody>
          <a:bodyPr/>
          <a:lstStyle>
            <a:lvl1pPr algn="l">
              <a:defRPr sz="1000" baseline="0">
                <a:solidFill>
                  <a:schemeClr val="tx1">
                    <a:lumMod val="50000"/>
                    <a:lumOff val="50000"/>
                  </a:schemeClr>
                </a:solidFill>
                <a:latin typeface="Segoe UI" panose="020B0502040204020203" pitchFamily="34" charset="0"/>
                <a:cs typeface="Segoe UI" panose="020B0502040204020203" pitchFamily="34" charset="0"/>
              </a:defRPr>
            </a:lvl1pPr>
          </a:lstStyle>
          <a:p>
            <a:r>
              <a:rPr lang="en-US" kern="0">
                <a:ea typeface="Frutiger LT Std 45 Light" charset="0"/>
              </a:rPr>
              <a:t>|  EDFR Presentation Template</a:t>
            </a:r>
            <a:endParaRPr lang="en-US"/>
          </a:p>
        </p:txBody>
      </p:sp>
      <p:sp>
        <p:nvSpPr>
          <p:cNvPr id="7" name="Slide Number Placeholder 5">
            <a:extLst>
              <a:ext uri="{FF2B5EF4-FFF2-40B4-BE49-F238E27FC236}">
                <a16:creationId xmlns:a16="http://schemas.microsoft.com/office/drawing/2014/main" id="{ADDDB5F2-EA8B-4E6F-A249-114E1855868F}"/>
              </a:ext>
            </a:extLst>
          </p:cNvPr>
          <p:cNvSpPr>
            <a:spLocks noGrp="1"/>
          </p:cNvSpPr>
          <p:nvPr>
            <p:ph type="sldNum" sz="quarter" idx="4"/>
          </p:nvPr>
        </p:nvSpPr>
        <p:spPr>
          <a:xfrm>
            <a:off x="166255" y="6502493"/>
            <a:ext cx="510303" cy="221688"/>
          </a:xfrm>
          <a:prstGeom prst="rect">
            <a:avLst/>
          </a:prstGeom>
        </p:spPr>
        <p:txBody>
          <a:bodyPr/>
          <a:lstStyle>
            <a:lvl1pPr algn="r">
              <a:defRPr lang="en-US" sz="1000" kern="0" baseline="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1529D09-AF6A-415A-BB52-7A6313E0B2E6}" type="slidenum">
              <a:rPr lang="en-US" smtClean="0"/>
              <a:pPr/>
              <a:t>‹#›</a:t>
            </a:fld>
            <a:endParaRPr lang="en-US"/>
          </a:p>
        </p:txBody>
      </p:sp>
    </p:spTree>
    <p:extLst>
      <p:ext uri="{BB962C8B-B14F-4D97-AF65-F5344CB8AC3E}">
        <p14:creationId xmlns:p14="http://schemas.microsoft.com/office/powerpoint/2010/main" val="376976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12">
            <a:extLst>
              <a:ext uri="{FF2B5EF4-FFF2-40B4-BE49-F238E27FC236}">
                <a16:creationId xmlns:a16="http://schemas.microsoft.com/office/drawing/2014/main" id="{83D0D266-900B-458D-AEEA-50284C3C2EB0}"/>
              </a:ext>
            </a:extLst>
          </p:cNvPr>
          <p:cNvSpPr>
            <a:spLocks noGrp="1"/>
          </p:cNvSpPr>
          <p:nvPr>
            <p:ph type="ftr" sz="quarter" idx="3"/>
          </p:nvPr>
        </p:nvSpPr>
        <p:spPr>
          <a:xfrm>
            <a:off x="593431" y="6502493"/>
            <a:ext cx="6299147" cy="198847"/>
          </a:xfrm>
          <a:prstGeom prst="rect">
            <a:avLst/>
          </a:prstGeom>
        </p:spPr>
        <p:txBody>
          <a:bodyPr/>
          <a:lstStyle>
            <a:lvl1pPr algn="l">
              <a:defRPr sz="1000" baseline="0">
                <a:solidFill>
                  <a:schemeClr val="tx1">
                    <a:lumMod val="50000"/>
                    <a:lumOff val="50000"/>
                  </a:schemeClr>
                </a:solidFill>
                <a:latin typeface="Segoe UI" panose="020B0502040204020203" pitchFamily="34" charset="0"/>
                <a:cs typeface="Segoe UI" panose="020B0502040204020203" pitchFamily="34" charset="0"/>
              </a:defRPr>
            </a:lvl1pPr>
          </a:lstStyle>
          <a:p>
            <a:r>
              <a:rPr lang="en-US" kern="0">
                <a:ea typeface="Frutiger LT Std 45 Light" charset="0"/>
              </a:rPr>
              <a:t>|  EDFR Presentation Template</a:t>
            </a:r>
            <a:endParaRPr lang="en-US"/>
          </a:p>
        </p:txBody>
      </p:sp>
      <p:sp>
        <p:nvSpPr>
          <p:cNvPr id="6" name="Slide Number Placeholder 5">
            <a:extLst>
              <a:ext uri="{FF2B5EF4-FFF2-40B4-BE49-F238E27FC236}">
                <a16:creationId xmlns:a16="http://schemas.microsoft.com/office/drawing/2014/main" id="{DA459D4F-7E13-4A0E-818C-1275BB7DBFB1}"/>
              </a:ext>
            </a:extLst>
          </p:cNvPr>
          <p:cNvSpPr>
            <a:spLocks noGrp="1"/>
          </p:cNvSpPr>
          <p:nvPr>
            <p:ph type="sldNum" sz="quarter" idx="4"/>
          </p:nvPr>
        </p:nvSpPr>
        <p:spPr>
          <a:xfrm>
            <a:off x="166255" y="6502493"/>
            <a:ext cx="510303" cy="221688"/>
          </a:xfrm>
          <a:prstGeom prst="rect">
            <a:avLst/>
          </a:prstGeom>
        </p:spPr>
        <p:txBody>
          <a:bodyPr/>
          <a:lstStyle>
            <a:lvl1pPr algn="r">
              <a:defRPr lang="en-US" sz="1000" kern="0" baseline="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1529D09-AF6A-415A-BB52-7A6313E0B2E6}" type="slidenum">
              <a:rPr lang="en-US" smtClean="0"/>
              <a:pPr/>
              <a:t>‹#›</a:t>
            </a:fld>
            <a:endParaRPr lang="en-US"/>
          </a:p>
        </p:txBody>
      </p:sp>
    </p:spTree>
    <p:extLst>
      <p:ext uri="{BB962C8B-B14F-4D97-AF65-F5344CB8AC3E}">
        <p14:creationId xmlns:p14="http://schemas.microsoft.com/office/powerpoint/2010/main" val="156469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42D521-872A-4CAA-B2A4-EBEF924BF6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B4D144-F3DE-46AF-AE6A-8F9FCE38C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E4A112F4-15B0-4BCA-8CBB-A87F3E7C7FF3}"/>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25238" y="6296895"/>
            <a:ext cx="1100507" cy="610042"/>
          </a:xfrm>
          <a:prstGeom prst="rect">
            <a:avLst/>
          </a:prstGeom>
        </p:spPr>
      </p:pic>
      <p:sp>
        <p:nvSpPr>
          <p:cNvPr id="8" name="Footer Placeholder 12">
            <a:extLst>
              <a:ext uri="{FF2B5EF4-FFF2-40B4-BE49-F238E27FC236}">
                <a16:creationId xmlns:a16="http://schemas.microsoft.com/office/drawing/2014/main" id="{174EDF04-3D58-4390-903C-9B5F56D6481E}"/>
              </a:ext>
            </a:extLst>
          </p:cNvPr>
          <p:cNvSpPr>
            <a:spLocks noGrp="1"/>
          </p:cNvSpPr>
          <p:nvPr>
            <p:ph type="ftr" sz="quarter" idx="3"/>
          </p:nvPr>
        </p:nvSpPr>
        <p:spPr>
          <a:xfrm>
            <a:off x="593431" y="6502493"/>
            <a:ext cx="6299147" cy="198847"/>
          </a:xfrm>
          <a:prstGeom prst="rect">
            <a:avLst/>
          </a:prstGeom>
        </p:spPr>
        <p:txBody>
          <a:bodyPr/>
          <a:lstStyle>
            <a:lvl1pPr algn="l">
              <a:defRPr sz="1000" baseline="0">
                <a:solidFill>
                  <a:schemeClr val="tx1">
                    <a:lumMod val="50000"/>
                    <a:lumOff val="50000"/>
                  </a:schemeClr>
                </a:solidFill>
                <a:latin typeface="Segoe UI" panose="020B0502040204020203" pitchFamily="34" charset="0"/>
                <a:cs typeface="Segoe UI" panose="020B0502040204020203" pitchFamily="34" charset="0"/>
              </a:defRPr>
            </a:lvl1pPr>
          </a:lstStyle>
          <a:p>
            <a:r>
              <a:rPr lang="en-US" kern="0">
                <a:ea typeface="Frutiger LT Std 45 Light" charset="0"/>
              </a:rPr>
              <a:t>|  EDFR Presentation Template</a:t>
            </a:r>
            <a:endParaRPr lang="en-US"/>
          </a:p>
        </p:txBody>
      </p:sp>
      <p:sp>
        <p:nvSpPr>
          <p:cNvPr id="9" name="Slide Number Placeholder 5">
            <a:extLst>
              <a:ext uri="{FF2B5EF4-FFF2-40B4-BE49-F238E27FC236}">
                <a16:creationId xmlns:a16="http://schemas.microsoft.com/office/drawing/2014/main" id="{BDE4138F-82B5-4A23-A722-E579E5C2CC16}"/>
              </a:ext>
            </a:extLst>
          </p:cNvPr>
          <p:cNvSpPr>
            <a:spLocks noGrp="1"/>
          </p:cNvSpPr>
          <p:nvPr>
            <p:ph type="sldNum" sz="quarter" idx="4"/>
          </p:nvPr>
        </p:nvSpPr>
        <p:spPr>
          <a:xfrm>
            <a:off x="166255" y="6502493"/>
            <a:ext cx="510303" cy="221688"/>
          </a:xfrm>
          <a:prstGeom prst="rect">
            <a:avLst/>
          </a:prstGeom>
        </p:spPr>
        <p:txBody>
          <a:bodyPr/>
          <a:lstStyle>
            <a:lvl1pPr algn="r">
              <a:defRPr lang="en-US" sz="1000" kern="0" baseline="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1529D09-AF6A-415A-BB52-7A6313E0B2E6}" type="slidenum">
              <a:rPr lang="en-US" smtClean="0"/>
              <a:pPr/>
              <a:t>‹#›</a:t>
            </a:fld>
            <a:endParaRPr lang="en-US"/>
          </a:p>
        </p:txBody>
      </p:sp>
    </p:spTree>
    <p:extLst>
      <p:ext uri="{BB962C8B-B14F-4D97-AF65-F5344CB8AC3E}">
        <p14:creationId xmlns:p14="http://schemas.microsoft.com/office/powerpoint/2010/main" val="416382245"/>
      </p:ext>
    </p:extLst>
  </p:cSld>
  <p:clrMap bg1="lt1" tx1="dk1" bg2="lt2" tx2="dk2" accent1="accent1" accent2="accent2" accent3="accent3" accent4="accent4" accent5="accent5" accent6="accent6" hlink="hlink" folHlink="folHlink"/>
  <p:sldLayoutIdLst>
    <p:sldLayoutId id="2147484711" r:id="rId1"/>
    <p:sldLayoutId id="2147484712" r:id="rId2"/>
    <p:sldLayoutId id="2147484713" r:id="rId3"/>
    <p:sldLayoutId id="2147484714" r:id="rId4"/>
    <p:sldLayoutId id="2147484715" r:id="rId5"/>
    <p:sldLayoutId id="2147484716" r:id="rId6"/>
    <p:sldLayoutId id="2147484717" r:id="rId7"/>
  </p:sldLayoutIdLst>
  <p:txStyles>
    <p:titleStyle>
      <a:lvl1pPr algn="l" defTabSz="914400" rtl="0" eaLnBrk="1" latinLnBrk="0" hangingPunct="1">
        <a:lnSpc>
          <a:spcPct val="90000"/>
        </a:lnSpc>
        <a:spcBef>
          <a:spcPct val="0"/>
        </a:spcBef>
        <a:buNone/>
        <a:defRPr sz="4400" kern="1200">
          <a:solidFill>
            <a:schemeClr val="accent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Content Placeholder 6">
            <a:extLst>
              <a:ext uri="{FF2B5EF4-FFF2-40B4-BE49-F238E27FC236}">
                <a16:creationId xmlns:a16="http://schemas.microsoft.com/office/drawing/2014/main" id="{373A010C-8A12-6925-AA8F-D022326D7CCD}"/>
              </a:ext>
            </a:extLst>
          </p:cNvPr>
          <p:cNvPicPr>
            <a:picLocks noChangeAspect="1"/>
          </p:cNvPicPr>
          <p:nvPr/>
        </p:nvPicPr>
        <p:blipFill rotWithShape="1">
          <a:blip r:embed="rId3"/>
          <a:srcRect r="24354"/>
          <a:stretch/>
        </p:blipFill>
        <p:spPr>
          <a:xfrm>
            <a:off x="4099029" y="3761068"/>
            <a:ext cx="3979620" cy="2368104"/>
          </a:xfrm>
          <a:prstGeom prst="rect">
            <a:avLst/>
          </a:prstGeom>
        </p:spPr>
      </p:pic>
      <p:pic>
        <p:nvPicPr>
          <p:cNvPr id="59" name="Picture 58">
            <a:extLst>
              <a:ext uri="{FF2B5EF4-FFF2-40B4-BE49-F238E27FC236}">
                <a16:creationId xmlns:a16="http://schemas.microsoft.com/office/drawing/2014/main" id="{DD6CE444-0FE9-4512-5A6A-C980F3C57430}"/>
              </a:ext>
            </a:extLst>
          </p:cNvPr>
          <p:cNvPicPr>
            <a:picLocks noChangeAspect="1"/>
          </p:cNvPicPr>
          <p:nvPr/>
        </p:nvPicPr>
        <p:blipFill rotWithShape="1">
          <a:blip r:embed="rId4"/>
          <a:srcRect l="6607" t="15342" r="55536" b="9723"/>
          <a:stretch/>
        </p:blipFill>
        <p:spPr>
          <a:xfrm>
            <a:off x="-6" y="4656817"/>
            <a:ext cx="4039329" cy="2169501"/>
          </a:xfrm>
          <a:prstGeom prst="rect">
            <a:avLst/>
          </a:prstGeom>
        </p:spPr>
      </p:pic>
      <p:sp>
        <p:nvSpPr>
          <p:cNvPr id="2" name="TextBox 1">
            <a:extLst>
              <a:ext uri="{FF2B5EF4-FFF2-40B4-BE49-F238E27FC236}">
                <a16:creationId xmlns:a16="http://schemas.microsoft.com/office/drawing/2014/main" id="{5EE079A1-CAE2-60F0-750A-091A4F11B16E}"/>
              </a:ext>
            </a:extLst>
          </p:cNvPr>
          <p:cNvSpPr txBox="1"/>
          <p:nvPr/>
        </p:nvSpPr>
        <p:spPr>
          <a:xfrm>
            <a:off x="0" y="408373"/>
            <a:ext cx="4039340" cy="4801314"/>
          </a:xfrm>
          <a:prstGeom prst="rect">
            <a:avLst/>
          </a:prstGeom>
          <a:noFill/>
        </p:spPr>
        <p:txBody>
          <a:bodyPr wrap="square" rtlCol="0">
            <a:spAutoFit/>
          </a:bodyPr>
          <a:lstStyle/>
          <a:p>
            <a:r>
              <a:rPr lang="en-US" sz="600" b="1" u="sng" dirty="0"/>
              <a:t>Abstract</a:t>
            </a:r>
          </a:p>
          <a:p>
            <a:r>
              <a:rPr lang="en-US" sz="600" dirty="0"/>
              <a:t>Hourly averages of irradiance mask the sub-hourly fluctuations which can push a PV system into and out of clipping.  Failure to account for this leads to an overestimation of energy production, typically in the range of 0-3% for utility-scale solar plants.  Sub-hourly clipping losses are most pronounced under rapidly changing cloud conditions (higher annual diffuse irradiance) for projects with higher sizing ratios (DC capacity / AC interconnection limit).  </a:t>
            </a:r>
          </a:p>
          <a:p>
            <a:endParaRPr lang="en-US" sz="600" dirty="0"/>
          </a:p>
          <a:p>
            <a:r>
              <a:rPr lang="en-US" sz="600" dirty="0"/>
              <a:t>Using measured data from a single GHI pyranometer, one can run energy predictions at different time intervals to determine a worst-case estimate for the sub-hourly clipping losses.  This is worst case because a pyranometer will measure data at a single point, which will show greater irradiance fluctuations than a power plant spread across a wide area (averaging areas of high and low irradiance).  Interestingly, as the time step becomes smaller, the gain from transposition increases, which offsets some of the sub-hourly clipping loss.  Running these simulations for various locations at different sizing ratios allowed us to develop a simple model for estimating the sub-hourly clipping loss.</a:t>
            </a:r>
          </a:p>
          <a:p>
            <a:endParaRPr lang="en-US" sz="600" dirty="0"/>
          </a:p>
          <a:p>
            <a:r>
              <a:rPr lang="en-US" sz="600" dirty="0"/>
              <a:t>For operational projects, the best approach to predict the plant power output is to create separate weather files/predictions per block based on one-minute weighted averages of all available met stations (inverse square of the distance from the block to each met station).  Satellite data tended to be too coarse to capture the irradiance fluctuations required to get significant sub-hourly clipping losses in the predictions, though higher temporal resolution data showed some improvement compared to hourly.</a:t>
            </a:r>
          </a:p>
          <a:p>
            <a:endParaRPr lang="en-US" sz="600" dirty="0"/>
          </a:p>
          <a:p>
            <a:r>
              <a:rPr lang="en-US" sz="600" b="1" u="sng" dirty="0"/>
              <a:t>Background</a:t>
            </a:r>
          </a:p>
          <a:p>
            <a:r>
              <a:rPr lang="en-US" sz="600" dirty="0"/>
              <a:t>Running a PV simulation with minute data rather than hourly can yield very different results.  Below is an example of a single day with a large amount of intermittent cloud cover.  Using the hourly data, the PV plant appears to clip at the LGIA limit for most of the day.  However, using minute weather data, the output falls well below this level.</a:t>
            </a:r>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b="1" u="sng" dirty="0"/>
          </a:p>
          <a:p>
            <a:r>
              <a:rPr lang="en-US" sz="600" b="1" u="sng" dirty="0"/>
              <a:t>Visualization: North Carolina Project</a:t>
            </a:r>
          </a:p>
          <a:p>
            <a:endParaRPr lang="en-US" sz="600" dirty="0"/>
          </a:p>
          <a:p>
            <a:endParaRPr lang="en-US" sz="600" dirty="0"/>
          </a:p>
          <a:p>
            <a:endParaRPr lang="en-US" sz="600" dirty="0"/>
          </a:p>
          <a:p>
            <a:endParaRPr lang="en-US" sz="600" dirty="0"/>
          </a:p>
          <a:p>
            <a:endParaRPr lang="en-US" sz="600" dirty="0"/>
          </a:p>
        </p:txBody>
      </p:sp>
      <p:sp>
        <p:nvSpPr>
          <p:cNvPr id="3" name="Title 1">
            <a:extLst>
              <a:ext uri="{FF2B5EF4-FFF2-40B4-BE49-F238E27FC236}">
                <a16:creationId xmlns:a16="http://schemas.microsoft.com/office/drawing/2014/main" id="{B395CE79-B7E9-9A77-0641-F51644B7226F}"/>
              </a:ext>
            </a:extLst>
          </p:cNvPr>
          <p:cNvSpPr txBox="1">
            <a:spLocks/>
          </p:cNvSpPr>
          <p:nvPr/>
        </p:nvSpPr>
        <p:spPr>
          <a:xfrm>
            <a:off x="3706797" y="38344"/>
            <a:ext cx="4778406" cy="370029"/>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Segoe UI Light" panose="020B0502040204020203" pitchFamily="34" charset="0"/>
                <a:ea typeface="+mj-ea"/>
                <a:cs typeface="Segoe UI Light" panose="020B0502040204020203" pitchFamily="34" charset="0"/>
              </a:defRPr>
            </a:lvl1pPr>
          </a:lstStyle>
          <a:p>
            <a:r>
              <a:rPr lang="en-US" sz="1800" b="1" i="1" dirty="0"/>
              <a:t>Modeling Estimated Sub-Hourly Clipping Losses</a:t>
            </a:r>
          </a:p>
        </p:txBody>
      </p:sp>
      <p:sp>
        <p:nvSpPr>
          <p:cNvPr id="28" name="TextBox 27">
            <a:extLst>
              <a:ext uri="{FF2B5EF4-FFF2-40B4-BE49-F238E27FC236}">
                <a16:creationId xmlns:a16="http://schemas.microsoft.com/office/drawing/2014/main" id="{70E25832-E2B0-4FC0-EF4B-26A97B541EE2}"/>
              </a:ext>
            </a:extLst>
          </p:cNvPr>
          <p:cNvSpPr txBox="1"/>
          <p:nvPr/>
        </p:nvSpPr>
        <p:spPr>
          <a:xfrm>
            <a:off x="4039340" y="409983"/>
            <a:ext cx="4039340" cy="6647974"/>
          </a:xfrm>
          <a:prstGeom prst="rect">
            <a:avLst/>
          </a:prstGeom>
          <a:noFill/>
        </p:spPr>
        <p:txBody>
          <a:bodyPr wrap="square" rtlCol="0">
            <a:spAutoFit/>
          </a:bodyPr>
          <a:lstStyle/>
          <a:p>
            <a:r>
              <a:rPr lang="en-US" sz="600" b="1" u="sng" dirty="0"/>
              <a:t>Simulated Loss Profile</a:t>
            </a:r>
          </a:p>
          <a:p>
            <a:r>
              <a:rPr lang="en-US" sz="600" dirty="0"/>
              <a:t>Shown below is the difference in plant energy for PV simulations completed using ground measured minute and hourly average weather data.  Because a single GHI pyranometer was used per location, the results demonstrate the worst-case loss scenario because the irradiance fluctuations will be greatest for a point measurement, capturing large peaks from cloud enhancement as well as low troughs as clouds block the light.  This effect will be attenuated by a large utility-scale project that is spread over a wide area, so discretion must be applied to scale these results down based on the project’s layout.  Still, this chart shows that sizing ratio plays a big role in the amount of expected sub-hourly clipping loss.</a:t>
            </a:r>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r>
              <a:rPr lang="en-US" sz="600" b="1" u="sng" dirty="0"/>
              <a:t>Modeled Loss</a:t>
            </a:r>
          </a:p>
          <a:p>
            <a:r>
              <a:rPr lang="en-US" sz="600" dirty="0"/>
              <a:t>From the results above, a simple model is proposed for estimating the difference in predicted energy based solely on annual diffuse horizontal irradiance (kWh/m</a:t>
            </a:r>
            <a:r>
              <a:rPr lang="en-US" sz="600" baseline="30000" dirty="0"/>
              <a:t>2</a:t>
            </a:r>
            <a:r>
              <a:rPr lang="en-US" sz="600" dirty="0"/>
              <a:t>) and project sizing ratio (DC capacity / AC interconnection limit).</a:t>
            </a:r>
          </a:p>
          <a:p>
            <a:endParaRPr lang="en-US" sz="600" b="1" u="sng" dirty="0"/>
          </a:p>
          <a:p>
            <a:endParaRPr lang="en-US" sz="600" b="1" u="sng" dirty="0"/>
          </a:p>
          <a:p>
            <a:endParaRPr lang="en-US" sz="600" b="1" u="sng" dirty="0"/>
          </a:p>
          <a:p>
            <a:endParaRPr lang="en-US" sz="600" b="1" u="sng" dirty="0"/>
          </a:p>
          <a:p>
            <a:endParaRPr lang="en-US" sz="600" b="1" u="sng" dirty="0"/>
          </a:p>
          <a:p>
            <a:endParaRPr lang="en-US" sz="600" b="1" u="sng" dirty="0"/>
          </a:p>
          <a:p>
            <a:endParaRPr lang="en-US" sz="600" b="1" u="sng" dirty="0"/>
          </a:p>
          <a:p>
            <a:endParaRPr lang="en-US" sz="600" b="1" u="sng" dirty="0"/>
          </a:p>
          <a:p>
            <a:endParaRPr lang="en-US" sz="600" b="1" u="sng" dirty="0"/>
          </a:p>
          <a:p>
            <a:endParaRPr lang="en-US" sz="600" b="1" u="sng" dirty="0"/>
          </a:p>
          <a:p>
            <a:endParaRPr lang="en-US" sz="600" b="1" u="sng" dirty="0"/>
          </a:p>
          <a:p>
            <a:endParaRPr lang="en-US" sz="600" b="1" u="sng" dirty="0"/>
          </a:p>
          <a:p>
            <a:endParaRPr lang="en-US" sz="600" b="1" u="sng" dirty="0"/>
          </a:p>
          <a:p>
            <a:endParaRPr lang="en-US" sz="600" b="1" u="sng" dirty="0"/>
          </a:p>
          <a:p>
            <a:endParaRPr lang="en-US" sz="600" b="1" u="sng" dirty="0"/>
          </a:p>
          <a:p>
            <a:endParaRPr lang="en-US" sz="600" b="1" u="sng" dirty="0"/>
          </a:p>
          <a:p>
            <a:endParaRPr lang="en-US" sz="600" b="1" u="sng" dirty="0"/>
          </a:p>
          <a:p>
            <a:endParaRPr lang="en-US" sz="600" b="1" u="sng"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b="1" u="sng" dirty="0"/>
          </a:p>
          <a:p>
            <a:r>
              <a:rPr lang="en-US" sz="600" b="1" u="sng" dirty="0"/>
              <a:t>Spatial Multiplier</a:t>
            </a:r>
          </a:p>
          <a:p>
            <a:r>
              <a:rPr lang="en-US" sz="600" dirty="0"/>
              <a:t>An insufficient number of data sources were reviewed to appropriately model the impact of project size and spatial configuration.  As a project is spread over a larger geographical area, the sub-hourly clipping loss will be smaller than what is modeled above since cloud coverage and enhancement may only impact certain sections of a project at a given time.  We typically apply a multiplier of 0.6 to the modeled result above for utility-scale projects, though it would make sense to scale this based on the geographic footprint of the project.  </a:t>
            </a:r>
            <a:r>
              <a:rPr lang="en-US" sz="600" b="1" dirty="0"/>
              <a:t>Sub-Hourly Clipping Loss = Spatial Multiplier * Modeled Loss</a:t>
            </a:r>
          </a:p>
        </p:txBody>
      </p:sp>
      <p:sp>
        <p:nvSpPr>
          <p:cNvPr id="29" name="TextBox 28">
            <a:extLst>
              <a:ext uri="{FF2B5EF4-FFF2-40B4-BE49-F238E27FC236}">
                <a16:creationId xmlns:a16="http://schemas.microsoft.com/office/drawing/2014/main" id="{A1EF8864-552C-CF02-2EF9-7D224705EB10}"/>
              </a:ext>
            </a:extLst>
          </p:cNvPr>
          <p:cNvSpPr txBox="1"/>
          <p:nvPr/>
        </p:nvSpPr>
        <p:spPr>
          <a:xfrm>
            <a:off x="8078680" y="408373"/>
            <a:ext cx="4039340" cy="6186309"/>
          </a:xfrm>
          <a:prstGeom prst="rect">
            <a:avLst/>
          </a:prstGeom>
          <a:noFill/>
        </p:spPr>
        <p:txBody>
          <a:bodyPr wrap="square" rtlCol="0">
            <a:spAutoFit/>
          </a:bodyPr>
          <a:lstStyle/>
          <a:p>
            <a:r>
              <a:rPr lang="en-US" sz="600" b="1" u="sng" dirty="0"/>
              <a:t>Temporal Resolution of Satellite Data</a:t>
            </a:r>
          </a:p>
          <a:p>
            <a:r>
              <a:rPr lang="en-US" sz="600" dirty="0"/>
              <a:t>When predicting plant output using satellite weather data, it is preferable to use higher temporal resolution data.  However, even at 15-minutes, the predicted output still tends to be higher than what is measured, albeit trending better than hourly predictions.  We have also done some evaluation using 1-minute stochastically-generated weather files, though these seem to only provide marginal benefit because the magnitude of irradiance peaks and troughs are not significant enough to drive much additional clipping losses (perhaps due to spatial resolution differences).</a:t>
            </a:r>
          </a:p>
          <a:p>
            <a:endParaRPr lang="en-US" sz="600" b="1" u="sng"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b="1" u="sng" dirty="0"/>
          </a:p>
          <a:p>
            <a:r>
              <a:rPr lang="en-US" sz="600" b="1" u="sng" dirty="0"/>
              <a:t>Method for Modeling Operational Projects with Multiple Met Stations</a:t>
            </a:r>
          </a:p>
          <a:p>
            <a:r>
              <a:rPr lang="en-US" sz="600" dirty="0"/>
              <a:t>An approach was developed for predicting plant output when multiple met stations are available.  Even minute data from a single met station does a poor job of predicting plant output due to its location and size with respect to the larger project.  By taking all met stations and their locations into account, separate weather files can be created for each inverter block.  The values should be weighted using the inverse square of the distances from the inverter block to each met station.  Each block then gets its own PV simulation, after which the results are aggregated and the LGIA limit is applied.  While cumbersome, this process results in a predicted energy which closely tracks measured energy output.</a:t>
            </a:r>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b="1" u="sng" dirty="0"/>
          </a:p>
          <a:p>
            <a:r>
              <a:rPr lang="en-US" sz="600" b="1" u="sng" dirty="0"/>
              <a:t>Conclusions</a:t>
            </a:r>
          </a:p>
          <a:p>
            <a:r>
              <a:rPr lang="en-US" sz="600" dirty="0"/>
              <a:t>Including sub-hourly clipping losses in hourly energy prediction estimates is essential, especially at higher sizing ratios and in areas with highly diffuse irradiance.  Spatial considerations should be applied based upon the geographic footprint of the layout.  For operational projects, it is possible to accurately model plant output based on weighted averages of multiple met stations.</a:t>
            </a:r>
          </a:p>
        </p:txBody>
      </p:sp>
      <p:pic>
        <p:nvPicPr>
          <p:cNvPr id="41" name="Picture 40">
            <a:extLst>
              <a:ext uri="{FF2B5EF4-FFF2-40B4-BE49-F238E27FC236}">
                <a16:creationId xmlns:a16="http://schemas.microsoft.com/office/drawing/2014/main" id="{1030280C-E333-003B-8B64-FFB878A19994}"/>
              </a:ext>
            </a:extLst>
          </p:cNvPr>
          <p:cNvPicPr>
            <a:picLocks noChangeAspect="1"/>
          </p:cNvPicPr>
          <p:nvPr/>
        </p:nvPicPr>
        <p:blipFill>
          <a:blip r:embed="rId5"/>
          <a:stretch>
            <a:fillRect/>
          </a:stretch>
        </p:blipFill>
        <p:spPr>
          <a:xfrm>
            <a:off x="8093562" y="3805686"/>
            <a:ext cx="4039341" cy="2116143"/>
          </a:xfrm>
          <a:prstGeom prst="rect">
            <a:avLst/>
          </a:prstGeom>
        </p:spPr>
      </p:pic>
      <p:pic>
        <p:nvPicPr>
          <p:cNvPr id="42" name="Picture 41">
            <a:extLst>
              <a:ext uri="{FF2B5EF4-FFF2-40B4-BE49-F238E27FC236}">
                <a16:creationId xmlns:a16="http://schemas.microsoft.com/office/drawing/2014/main" id="{96BAF229-882D-8AB5-2672-30EBABFB1B75}"/>
              </a:ext>
            </a:extLst>
          </p:cNvPr>
          <p:cNvPicPr>
            <a:picLocks noChangeAspect="1"/>
          </p:cNvPicPr>
          <p:nvPr/>
        </p:nvPicPr>
        <p:blipFill rotWithShape="1">
          <a:blip r:embed="rId6"/>
          <a:srcRect r="7463"/>
          <a:stretch/>
        </p:blipFill>
        <p:spPr>
          <a:xfrm>
            <a:off x="8108493" y="1048798"/>
            <a:ext cx="4009481" cy="2028805"/>
          </a:xfrm>
          <a:prstGeom prst="rect">
            <a:avLst/>
          </a:prstGeom>
        </p:spPr>
      </p:pic>
      <p:pic>
        <p:nvPicPr>
          <p:cNvPr id="50" name="Picture 49">
            <a:extLst>
              <a:ext uri="{FF2B5EF4-FFF2-40B4-BE49-F238E27FC236}">
                <a16:creationId xmlns:a16="http://schemas.microsoft.com/office/drawing/2014/main" id="{B7F01B88-24F5-093E-E221-EC1FCA4D4300}"/>
              </a:ext>
            </a:extLst>
          </p:cNvPr>
          <p:cNvPicPr>
            <a:picLocks noChangeAspect="1"/>
          </p:cNvPicPr>
          <p:nvPr/>
        </p:nvPicPr>
        <p:blipFill rotWithShape="1">
          <a:blip r:embed="rId7"/>
          <a:srcRect l="61607" t="28812" r="4393" b="14332"/>
          <a:stretch/>
        </p:blipFill>
        <p:spPr>
          <a:xfrm>
            <a:off x="0" y="2592255"/>
            <a:ext cx="4039328" cy="1927493"/>
          </a:xfrm>
          <a:prstGeom prst="rect">
            <a:avLst/>
          </a:prstGeom>
        </p:spPr>
      </p:pic>
      <p:sp>
        <p:nvSpPr>
          <p:cNvPr id="64" name="TextBox 63">
            <a:extLst>
              <a:ext uri="{FF2B5EF4-FFF2-40B4-BE49-F238E27FC236}">
                <a16:creationId xmlns:a16="http://schemas.microsoft.com/office/drawing/2014/main" id="{7259B126-DCFC-C971-2415-4B8F643C82A6}"/>
              </a:ext>
            </a:extLst>
          </p:cNvPr>
          <p:cNvSpPr txBox="1"/>
          <p:nvPr/>
        </p:nvSpPr>
        <p:spPr>
          <a:xfrm>
            <a:off x="2243251" y="4932177"/>
            <a:ext cx="1197383" cy="276999"/>
          </a:xfrm>
          <a:prstGeom prst="rect">
            <a:avLst/>
          </a:prstGeom>
          <a:noFill/>
        </p:spPr>
        <p:txBody>
          <a:bodyPr wrap="square" rtlCol="0">
            <a:spAutoFit/>
          </a:bodyPr>
          <a:lstStyle/>
          <a:p>
            <a:r>
              <a:rPr lang="en-US" sz="600" dirty="0"/>
              <a:t>Clouds reducing output for northern inverters (green)</a:t>
            </a:r>
          </a:p>
        </p:txBody>
      </p:sp>
      <p:sp>
        <p:nvSpPr>
          <p:cNvPr id="67" name="TextBox 66">
            <a:extLst>
              <a:ext uri="{FF2B5EF4-FFF2-40B4-BE49-F238E27FC236}">
                <a16:creationId xmlns:a16="http://schemas.microsoft.com/office/drawing/2014/main" id="{7A9E1984-2A14-DB7D-DC5A-C40CF8C29CA6}"/>
              </a:ext>
            </a:extLst>
          </p:cNvPr>
          <p:cNvSpPr txBox="1"/>
          <p:nvPr/>
        </p:nvSpPr>
        <p:spPr>
          <a:xfrm>
            <a:off x="2521131" y="5618060"/>
            <a:ext cx="949234" cy="553998"/>
          </a:xfrm>
          <a:prstGeom prst="rect">
            <a:avLst/>
          </a:prstGeom>
          <a:noFill/>
        </p:spPr>
        <p:txBody>
          <a:bodyPr wrap="square" rtlCol="0">
            <a:spAutoFit/>
          </a:bodyPr>
          <a:lstStyle/>
          <a:p>
            <a:r>
              <a:rPr lang="en-US" sz="600" dirty="0"/>
              <a:t>Most other inverters are clipping (red), though some are experiencing reduced output from  cloud coverage (yellow)</a:t>
            </a:r>
          </a:p>
        </p:txBody>
      </p:sp>
      <p:sp>
        <p:nvSpPr>
          <p:cNvPr id="68" name="TextBox 67">
            <a:extLst>
              <a:ext uri="{FF2B5EF4-FFF2-40B4-BE49-F238E27FC236}">
                <a16:creationId xmlns:a16="http://schemas.microsoft.com/office/drawing/2014/main" id="{40988443-285F-6691-4815-456DA155ADCB}"/>
              </a:ext>
            </a:extLst>
          </p:cNvPr>
          <p:cNvSpPr txBox="1"/>
          <p:nvPr/>
        </p:nvSpPr>
        <p:spPr>
          <a:xfrm>
            <a:off x="908474" y="5001222"/>
            <a:ext cx="949234" cy="461665"/>
          </a:xfrm>
          <a:prstGeom prst="rect">
            <a:avLst/>
          </a:prstGeom>
          <a:noFill/>
        </p:spPr>
        <p:txBody>
          <a:bodyPr wrap="square" rtlCol="0">
            <a:spAutoFit/>
          </a:bodyPr>
          <a:lstStyle/>
          <a:p>
            <a:r>
              <a:rPr lang="en-US" sz="600" dirty="0"/>
              <a:t>Plant output is reduced below the LGIA limit as small/variable clouds pass over the project</a:t>
            </a:r>
          </a:p>
        </p:txBody>
      </p:sp>
      <p:sp>
        <p:nvSpPr>
          <p:cNvPr id="69" name="Title 1">
            <a:extLst>
              <a:ext uri="{FF2B5EF4-FFF2-40B4-BE49-F238E27FC236}">
                <a16:creationId xmlns:a16="http://schemas.microsoft.com/office/drawing/2014/main" id="{E81BDEE9-3F66-6E9F-C94F-C2CD8A7EE2E7}"/>
              </a:ext>
            </a:extLst>
          </p:cNvPr>
          <p:cNvSpPr txBox="1">
            <a:spLocks/>
          </p:cNvSpPr>
          <p:nvPr/>
        </p:nvSpPr>
        <p:spPr>
          <a:xfrm>
            <a:off x="8078663" y="6494176"/>
            <a:ext cx="3110552" cy="332142"/>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Segoe UI Light" panose="020B0502040204020203" pitchFamily="34" charset="0"/>
                <a:ea typeface="+mj-ea"/>
                <a:cs typeface="Segoe UI Light" panose="020B0502040204020203" pitchFamily="34" charset="0"/>
              </a:defRPr>
            </a:lvl1pPr>
          </a:lstStyle>
          <a:p>
            <a:r>
              <a:rPr lang="en-US" sz="700" dirty="0"/>
              <a:t>Presenter: Paul Wolffersdorff (Paul.Wolffersdorff@edf-re.com)</a:t>
            </a:r>
          </a:p>
          <a:p>
            <a:r>
              <a:rPr lang="en-US" sz="700" dirty="0"/>
              <a:t>Contributors: James Alfi, Phil Timm, Sabrinna Rios Romero, Abhishek Parikh</a:t>
            </a:r>
          </a:p>
        </p:txBody>
      </p:sp>
      <p:pic>
        <p:nvPicPr>
          <p:cNvPr id="76" name="Picture 75">
            <a:extLst>
              <a:ext uri="{FF2B5EF4-FFF2-40B4-BE49-F238E27FC236}">
                <a16:creationId xmlns:a16="http://schemas.microsoft.com/office/drawing/2014/main" id="{4417D403-99F6-9C7D-884B-A82EB305F077}"/>
              </a:ext>
            </a:extLst>
          </p:cNvPr>
          <p:cNvPicPr>
            <a:picLocks noChangeAspect="1"/>
          </p:cNvPicPr>
          <p:nvPr/>
        </p:nvPicPr>
        <p:blipFill>
          <a:blip r:embed="rId8"/>
          <a:stretch>
            <a:fillRect/>
          </a:stretch>
        </p:blipFill>
        <p:spPr>
          <a:xfrm>
            <a:off x="4039323" y="1148307"/>
            <a:ext cx="4039329" cy="2247758"/>
          </a:xfrm>
          <a:prstGeom prst="rect">
            <a:avLst/>
          </a:prstGeom>
        </p:spPr>
      </p:pic>
      <p:sp>
        <p:nvSpPr>
          <p:cNvPr id="86" name="TextBox 85">
            <a:extLst>
              <a:ext uri="{FF2B5EF4-FFF2-40B4-BE49-F238E27FC236}">
                <a16:creationId xmlns:a16="http://schemas.microsoft.com/office/drawing/2014/main" id="{750AFADA-3715-4106-39FA-DB597E6C4422}"/>
              </a:ext>
            </a:extLst>
          </p:cNvPr>
          <p:cNvSpPr txBox="1"/>
          <p:nvPr/>
        </p:nvSpPr>
        <p:spPr>
          <a:xfrm>
            <a:off x="7097485" y="3841775"/>
            <a:ext cx="814909" cy="230832"/>
          </a:xfrm>
          <a:prstGeom prst="rect">
            <a:avLst/>
          </a:prstGeom>
          <a:noFill/>
        </p:spPr>
        <p:txBody>
          <a:bodyPr wrap="square" rtlCol="0">
            <a:spAutoFit/>
          </a:bodyPr>
          <a:lstStyle/>
          <a:p>
            <a:pPr algn="l"/>
            <a:r>
              <a:rPr lang="en-US" sz="900" dirty="0"/>
              <a:t>R</a:t>
            </a:r>
            <a:r>
              <a:rPr lang="en-US" sz="900" baseline="30000" dirty="0"/>
              <a:t>2</a:t>
            </a:r>
            <a:r>
              <a:rPr lang="en-US" sz="900" dirty="0"/>
              <a:t> = 0.8369</a:t>
            </a:r>
          </a:p>
        </p:txBody>
      </p:sp>
      <p:sp>
        <p:nvSpPr>
          <p:cNvPr id="87" name="TextBox 86">
            <a:extLst>
              <a:ext uri="{FF2B5EF4-FFF2-40B4-BE49-F238E27FC236}">
                <a16:creationId xmlns:a16="http://schemas.microsoft.com/office/drawing/2014/main" id="{1580275A-BD10-FF8A-0CE0-6A7D23147AC6}"/>
              </a:ext>
            </a:extLst>
          </p:cNvPr>
          <p:cNvSpPr txBox="1"/>
          <p:nvPr/>
        </p:nvSpPr>
        <p:spPr>
          <a:xfrm>
            <a:off x="4467832" y="5502644"/>
            <a:ext cx="2542740" cy="230832"/>
          </a:xfrm>
          <a:prstGeom prst="rect">
            <a:avLst/>
          </a:prstGeom>
          <a:noFill/>
        </p:spPr>
        <p:txBody>
          <a:bodyPr wrap="square" rtlCol="0">
            <a:spAutoFit/>
          </a:bodyPr>
          <a:lstStyle/>
          <a:p>
            <a:pPr algn="l"/>
            <a:r>
              <a:rPr lang="en-US" sz="900" dirty="0"/>
              <a:t>Delta Energy (%) = -0.006258 * (SR * DHI) + 3.8715</a:t>
            </a:r>
          </a:p>
        </p:txBody>
      </p:sp>
      <p:sp>
        <p:nvSpPr>
          <p:cNvPr id="90" name="TextBox 89">
            <a:extLst>
              <a:ext uri="{FF2B5EF4-FFF2-40B4-BE49-F238E27FC236}">
                <a16:creationId xmlns:a16="http://schemas.microsoft.com/office/drawing/2014/main" id="{A03E30DF-0103-ABD2-3B66-833D4169DADD}"/>
              </a:ext>
            </a:extLst>
          </p:cNvPr>
          <p:cNvSpPr txBox="1"/>
          <p:nvPr/>
        </p:nvSpPr>
        <p:spPr>
          <a:xfrm rot="16200000">
            <a:off x="3441007" y="4686887"/>
            <a:ext cx="1458077" cy="200055"/>
          </a:xfrm>
          <a:prstGeom prst="rect">
            <a:avLst/>
          </a:prstGeom>
          <a:solidFill>
            <a:schemeClr val="bg1"/>
          </a:solidFill>
        </p:spPr>
        <p:txBody>
          <a:bodyPr wrap="square" rtlCol="0">
            <a:spAutoFit/>
          </a:bodyPr>
          <a:lstStyle/>
          <a:p>
            <a:r>
              <a:rPr lang="en-US" sz="700" dirty="0"/>
              <a:t>Delta Energy (Minute – Hourly) [%]</a:t>
            </a:r>
          </a:p>
        </p:txBody>
      </p:sp>
      <p:sp>
        <p:nvSpPr>
          <p:cNvPr id="91" name="TextBox 90">
            <a:extLst>
              <a:ext uri="{FF2B5EF4-FFF2-40B4-BE49-F238E27FC236}">
                <a16:creationId xmlns:a16="http://schemas.microsoft.com/office/drawing/2014/main" id="{4E573AE3-FBDD-113B-9779-30A911CAC7B2}"/>
              </a:ext>
            </a:extLst>
          </p:cNvPr>
          <p:cNvSpPr txBox="1"/>
          <p:nvPr/>
        </p:nvSpPr>
        <p:spPr>
          <a:xfrm>
            <a:off x="4728753" y="6015554"/>
            <a:ext cx="2952207" cy="200055"/>
          </a:xfrm>
          <a:prstGeom prst="rect">
            <a:avLst/>
          </a:prstGeom>
          <a:solidFill>
            <a:schemeClr val="bg1"/>
          </a:solidFill>
        </p:spPr>
        <p:txBody>
          <a:bodyPr wrap="square" rtlCol="0">
            <a:spAutoFit/>
          </a:bodyPr>
          <a:lstStyle/>
          <a:p>
            <a:r>
              <a:rPr lang="en-US" sz="700" dirty="0"/>
              <a:t>Sizing Ratio x Annual Diffuse Horizontal Insolation [</a:t>
            </a:r>
            <a:r>
              <a:rPr lang="en-US" sz="700" dirty="0" err="1"/>
              <a:t>MWdc</a:t>
            </a:r>
            <a:r>
              <a:rPr lang="en-US" sz="700" dirty="0"/>
              <a:t>/MWac x kWh/m</a:t>
            </a:r>
            <a:r>
              <a:rPr lang="en-US" sz="700" baseline="30000" dirty="0"/>
              <a:t>2</a:t>
            </a:r>
            <a:r>
              <a:rPr lang="en-US" sz="700" dirty="0"/>
              <a:t>]</a:t>
            </a:r>
          </a:p>
        </p:txBody>
      </p:sp>
      <p:sp>
        <p:nvSpPr>
          <p:cNvPr id="92" name="Rectangle 91">
            <a:extLst>
              <a:ext uri="{FF2B5EF4-FFF2-40B4-BE49-F238E27FC236}">
                <a16:creationId xmlns:a16="http://schemas.microsoft.com/office/drawing/2014/main" id="{C7725FBE-1529-3973-99A5-62A049138554}"/>
              </a:ext>
            </a:extLst>
          </p:cNvPr>
          <p:cNvSpPr/>
          <p:nvPr/>
        </p:nvSpPr>
        <p:spPr>
          <a:xfrm>
            <a:off x="12073497" y="1357796"/>
            <a:ext cx="45719" cy="45720"/>
          </a:xfrm>
          <a:prstGeom prst="rect">
            <a:avLst/>
          </a:prstGeom>
          <a:solidFill>
            <a:srgbClr val="EE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315068"/>
      </p:ext>
    </p:extLst>
  </p:cSld>
  <p:clrMapOvr>
    <a:masterClrMapping/>
  </p:clrMapOvr>
</p:sld>
</file>

<file path=ppt/theme/theme1.xml><?xml version="1.0" encoding="utf-8"?>
<a:theme xmlns:a="http://schemas.openxmlformats.org/drawingml/2006/main" name="EDFR_Template_Plain">
  <a:themeElements>
    <a:clrScheme name="Custom 1">
      <a:dk1>
        <a:srgbClr val="000000"/>
      </a:dk1>
      <a:lt1>
        <a:srgbClr val="FFFFFF"/>
      </a:lt1>
      <a:dk2>
        <a:srgbClr val="707172"/>
      </a:dk2>
      <a:lt2>
        <a:srgbClr val="B0B2B4"/>
      </a:lt2>
      <a:accent1>
        <a:srgbClr val="001A70"/>
      </a:accent1>
      <a:accent2>
        <a:srgbClr val="005BBA"/>
      </a:accent2>
      <a:accent3>
        <a:srgbClr val="509E2F"/>
      </a:accent3>
      <a:accent4>
        <a:srgbClr val="C3D501"/>
      </a:accent4>
      <a:accent5>
        <a:srgbClr val="FF9F2F"/>
      </a:accent5>
      <a:accent6>
        <a:srgbClr val="FD5815"/>
      </a:accent6>
      <a:hlink>
        <a:srgbClr val="001A70"/>
      </a:hlink>
      <a:folHlink>
        <a:srgbClr val="005B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7628A30501D947A90BF7B0F8F0A428" ma:contentTypeVersion="12" ma:contentTypeDescription="Create a new document." ma:contentTypeScope="" ma:versionID="36ae266bed4c1d992587185372370f30">
  <xsd:schema xmlns:xsd="http://www.w3.org/2001/XMLSchema" xmlns:xs="http://www.w3.org/2001/XMLSchema" xmlns:p="http://schemas.microsoft.com/office/2006/metadata/properties" xmlns:ns2="4cc7a9a1-d40d-4f06-b6ad-d7a2fb6f6d7b" xmlns:ns3="a5c6fe61-609b-4cb6-af8f-aa35351fbd16" targetNamespace="http://schemas.microsoft.com/office/2006/metadata/properties" ma:root="true" ma:fieldsID="7aa070f64e815c80defbc1adaf549b7f" ns2:_="" ns3:_="">
    <xsd:import namespace="4cc7a9a1-d40d-4f06-b6ad-d7a2fb6f6d7b"/>
    <xsd:import namespace="a5c6fe61-609b-4cb6-af8f-aa35351fbd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c7a9a1-d40d-4f06-b6ad-d7a2fb6f6d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c6fe61-609b-4cb6-af8f-aa35351fbd1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FA9A55-941C-4CE6-93BA-5B51933F2A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c7a9a1-d40d-4f06-b6ad-d7a2fb6f6d7b"/>
    <ds:schemaRef ds:uri="a5c6fe61-609b-4cb6-af8f-aa35351fbd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7EBF38-F5EA-4A15-80DD-B562B61A21E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BFCA6EF-2037-478A-AAF7-D946DC8BB0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23136</TotalTime>
  <Words>1036</Words>
  <Application>Microsoft Office PowerPoint</Application>
  <PresentationFormat>Widescreen</PresentationFormat>
  <Paragraphs>158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Segoe UI</vt:lpstr>
      <vt:lpstr>Segoe UI Light</vt:lpstr>
      <vt:lpstr>EDFR_Template_Plain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Hubbell</dc:creator>
  <cp:lastModifiedBy>Paul Wolffersdorff</cp:lastModifiedBy>
  <cp:revision>30</cp:revision>
  <dcterms:created xsi:type="dcterms:W3CDTF">2021-01-21T15:19:38Z</dcterms:created>
  <dcterms:modified xsi:type="dcterms:W3CDTF">2023-05-08T23:46:29Z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0x010100B27628A30501D947A90BF7B0F8F0A428</vt:lpwstr>
  </property>
  <property fmtid="{D5CDD505-2E9C-101B-9397-08002B2CF9AE}" pid="3" name="MSIP_Label_00b5fe95-8f20-4bf1-a4bc-7cba4c4dcd39_Enabled">
    <vt:lpwstr>true</vt:lpwstr>
  </property>
  <property fmtid="{D5CDD505-2E9C-101B-9397-08002B2CF9AE}" pid="4" name="MSIP_Label_00b5fe95-8f20-4bf1-a4bc-7cba4c4dcd39_SetDate">
    <vt:lpwstr>2022-02-23T19:05:39Z</vt:lpwstr>
  </property>
  <property fmtid="{D5CDD505-2E9C-101B-9397-08002B2CF9AE}" pid="5" name="MSIP_Label_00b5fe95-8f20-4bf1-a4bc-7cba4c4dcd39_Method">
    <vt:lpwstr>Privileged</vt:lpwstr>
  </property>
  <property fmtid="{D5CDD505-2E9C-101B-9397-08002B2CF9AE}" pid="6" name="MSIP_Label_00b5fe95-8f20-4bf1-a4bc-7cba4c4dcd39_Name">
    <vt:lpwstr>Internal access</vt:lpwstr>
  </property>
  <property fmtid="{D5CDD505-2E9C-101B-9397-08002B2CF9AE}" pid="7" name="MSIP_Label_00b5fe95-8f20-4bf1-a4bc-7cba4c4dcd39_SiteId">
    <vt:lpwstr>34c5e68e-b374-47fe-91da-0e3d638792fb</vt:lpwstr>
  </property>
  <property fmtid="{D5CDD505-2E9C-101B-9397-08002B2CF9AE}" pid="8" name="MSIP_Label_00b5fe95-8f20-4bf1-a4bc-7cba4c4dcd39_ActionId">
    <vt:lpwstr>e4d1fd61-0555-4474-8b74-8efe1d082502</vt:lpwstr>
  </property>
  <property fmtid="{D5CDD505-2E9C-101B-9397-08002B2CF9AE}" pid="9" name="MSIP_Label_00b5fe95-8f20-4bf1-a4bc-7cba4c4dcd39_ContentBits">
    <vt:lpwstr>0</vt:lpwstr>
  </property>
</Properties>
</file>