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2062400" cy="30175200"/>
  <p:notesSz cx="6858000" cy="9144000"/>
  <p:defaultTextStyle>
    <a:defPPr>
      <a:defRPr lang="en-US"/>
    </a:defPPr>
    <a:lvl1pPr algn="r" rtl="0" eaLnBrk="0" fontAlgn="base" hangingPunct="0">
      <a:spcBef>
        <a:spcPct val="0"/>
      </a:spcBef>
      <a:spcAft>
        <a:spcPct val="0"/>
      </a:spcAft>
      <a:defRPr sz="2400" b="1" i="1"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b="1" i="1"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b="1" i="1"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b="1" i="1"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b="1" i="1" kern="1200">
        <a:solidFill>
          <a:schemeClr val="tx1"/>
        </a:solidFill>
        <a:latin typeface="Arial" charset="0"/>
        <a:ea typeface="ＭＳ Ｐゴシック" charset="-128"/>
        <a:cs typeface="+mn-cs"/>
      </a:defRPr>
    </a:lvl5pPr>
    <a:lvl6pPr marL="2286000" algn="l" defTabSz="914400" rtl="0" eaLnBrk="1" latinLnBrk="0" hangingPunct="1">
      <a:defRPr sz="2400" b="1" i="1" kern="1200">
        <a:solidFill>
          <a:schemeClr val="tx1"/>
        </a:solidFill>
        <a:latin typeface="Arial" charset="0"/>
        <a:ea typeface="ＭＳ Ｐゴシック" charset="-128"/>
        <a:cs typeface="+mn-cs"/>
      </a:defRPr>
    </a:lvl6pPr>
    <a:lvl7pPr marL="2743200" algn="l" defTabSz="914400" rtl="0" eaLnBrk="1" latinLnBrk="0" hangingPunct="1">
      <a:defRPr sz="2400" b="1" i="1" kern="1200">
        <a:solidFill>
          <a:schemeClr val="tx1"/>
        </a:solidFill>
        <a:latin typeface="Arial" charset="0"/>
        <a:ea typeface="ＭＳ Ｐゴシック" charset="-128"/>
        <a:cs typeface="+mn-cs"/>
      </a:defRPr>
    </a:lvl7pPr>
    <a:lvl8pPr marL="3200400" algn="l" defTabSz="914400" rtl="0" eaLnBrk="1" latinLnBrk="0" hangingPunct="1">
      <a:defRPr sz="2400" b="1" i="1" kern="1200">
        <a:solidFill>
          <a:schemeClr val="tx1"/>
        </a:solidFill>
        <a:latin typeface="Arial" charset="0"/>
        <a:ea typeface="ＭＳ Ｐゴシック" charset="-128"/>
        <a:cs typeface="+mn-cs"/>
      </a:defRPr>
    </a:lvl8pPr>
    <a:lvl9pPr marL="3657600" algn="l" defTabSz="914400" rtl="0" eaLnBrk="1" latinLnBrk="0" hangingPunct="1">
      <a:defRPr sz="2400" b="1" 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4526" userDrawn="1">
          <p15:clr>
            <a:srgbClr val="A4A3A4"/>
          </p15:clr>
        </p15:guide>
        <p15:guide id="2" orient="horz" pos="641" userDrawn="1">
          <p15:clr>
            <a:srgbClr val="A4A3A4"/>
          </p15:clr>
        </p15:guide>
        <p15:guide id="3" orient="horz" pos="20365" userDrawn="1">
          <p15:clr>
            <a:srgbClr val="A4A3A4"/>
          </p15:clr>
        </p15:guide>
        <p15:guide id="4" orient="horz" pos="-905" userDrawn="1">
          <p15:clr>
            <a:srgbClr val="A4A3A4"/>
          </p15:clr>
        </p15:guide>
        <p15:guide id="5" orient="horz" pos="7241" userDrawn="1">
          <p15:clr>
            <a:srgbClr val="A4A3A4"/>
          </p15:clr>
        </p15:guide>
        <p15:guide id="6" orient="horz" pos="15387" userDrawn="1">
          <p15:clr>
            <a:srgbClr val="A4A3A4"/>
          </p15:clr>
        </p15:guide>
        <p15:guide id="7" orient="horz" pos="9957" userDrawn="1">
          <p15:clr>
            <a:srgbClr val="A4A3A4"/>
          </p15:clr>
        </p15:guide>
        <p15:guide id="8" orient="horz" pos="20102" userDrawn="1">
          <p15:clr>
            <a:srgbClr val="A4A3A4"/>
          </p15:clr>
        </p15:guide>
        <p15:guide id="9" pos="13248" userDrawn="1">
          <p15:clr>
            <a:srgbClr val="A4A3A4"/>
          </p15:clr>
        </p15:guide>
        <p15:guide id="10" pos="8622" userDrawn="1">
          <p15:clr>
            <a:srgbClr val="A4A3A4"/>
          </p15:clr>
        </p15:guide>
        <p15:guide id="11" pos="17874" userDrawn="1">
          <p15:clr>
            <a:srgbClr val="A4A3A4"/>
          </p15:clr>
        </p15:guide>
        <p15:guide id="12" pos="631" userDrawn="1">
          <p15:clr>
            <a:srgbClr val="A4A3A4"/>
          </p15:clr>
        </p15:guide>
        <p15:guide id="13" pos="25865" userDrawn="1">
          <p15:clr>
            <a:srgbClr val="A4A3A4"/>
          </p15:clr>
        </p15:guide>
        <p15:guide id="14" pos="26759" userDrawn="1">
          <p15:clr>
            <a:srgbClr val="A4A3A4"/>
          </p15:clr>
        </p15:guide>
        <p15:guide id="15" pos="9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1C2"/>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771"/>
    <p:restoredTop sz="93655" autoAdjust="0"/>
  </p:normalViewPr>
  <p:slideViewPr>
    <p:cSldViewPr>
      <p:cViewPr>
        <p:scale>
          <a:sx n="50" d="100"/>
          <a:sy n="50" d="100"/>
        </p:scale>
        <p:origin x="36" y="36"/>
      </p:cViewPr>
      <p:guideLst>
        <p:guide orient="horz" pos="4526"/>
        <p:guide orient="horz" pos="641"/>
        <p:guide orient="horz" pos="20365"/>
        <p:guide orient="horz" pos="-905"/>
        <p:guide orient="horz" pos="7241"/>
        <p:guide orient="horz" pos="15387"/>
        <p:guide orient="horz" pos="9957"/>
        <p:guide orient="horz" pos="20102"/>
        <p:guide pos="13248"/>
        <p:guide pos="8622"/>
        <p:guide pos="17874"/>
        <p:guide pos="631"/>
        <p:guide pos="25865"/>
        <p:guide pos="26759"/>
        <p:guide pos="92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27E12-2199-B943-8A6E-F8C5FCA8ABA9}" type="datetimeFigureOut">
              <a:rPr lang="en-US" smtClean="0"/>
              <a:t>5/1/2023</a:t>
            </a:fld>
            <a:endParaRPr lang="en-US"/>
          </a:p>
        </p:txBody>
      </p:sp>
      <p:sp>
        <p:nvSpPr>
          <p:cNvPr id="4" name="Slide Image Placeholder 3"/>
          <p:cNvSpPr>
            <a:spLocks noGrp="1" noRot="1" noChangeAspect="1"/>
          </p:cNvSpPr>
          <p:nvPr>
            <p:ph type="sldImg" idx="2"/>
          </p:nvPr>
        </p:nvSpPr>
        <p:spPr>
          <a:xfrm>
            <a:off x="1279525" y="1143000"/>
            <a:ext cx="42989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4637C0-F00D-1241-AF00-5EC6C0957BEC}" type="slidenum">
              <a:rPr lang="en-US" smtClean="0"/>
              <a:t>‹#›</a:t>
            </a:fld>
            <a:endParaRPr lang="en-US"/>
          </a:p>
        </p:txBody>
      </p:sp>
    </p:spTree>
    <p:extLst>
      <p:ext uri="{BB962C8B-B14F-4D97-AF65-F5344CB8AC3E}">
        <p14:creationId xmlns:p14="http://schemas.microsoft.com/office/powerpoint/2010/main" val="4076653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9525" y="1143000"/>
            <a:ext cx="42989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4637C0-F00D-1241-AF00-5EC6C0957BEC}" type="slidenum">
              <a:rPr lang="en-US" smtClean="0"/>
              <a:t>1</a:t>
            </a:fld>
            <a:endParaRPr lang="en-US"/>
          </a:p>
        </p:txBody>
      </p:sp>
    </p:spTree>
    <p:extLst>
      <p:ext uri="{BB962C8B-B14F-4D97-AF65-F5344CB8AC3E}">
        <p14:creationId xmlns:p14="http://schemas.microsoft.com/office/powerpoint/2010/main" val="3692123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3987" y="9374091"/>
            <a:ext cx="35754431" cy="6467673"/>
          </a:xfrm>
        </p:spPr>
        <p:txBody>
          <a:bodyPr/>
          <a:lstStyle/>
          <a:p>
            <a:r>
              <a:rPr lang="en-US"/>
              <a:t>Click to edit Master title style</a:t>
            </a:r>
          </a:p>
        </p:txBody>
      </p:sp>
      <p:sp>
        <p:nvSpPr>
          <p:cNvPr id="3" name="Subtitle 2"/>
          <p:cNvSpPr>
            <a:spLocks noGrp="1"/>
          </p:cNvSpPr>
          <p:nvPr>
            <p:ph type="subTitle" idx="1"/>
          </p:nvPr>
        </p:nvSpPr>
        <p:spPr>
          <a:xfrm>
            <a:off x="6309712" y="17099063"/>
            <a:ext cx="29442985" cy="7711877"/>
          </a:xfrm>
        </p:spPr>
        <p:txBody>
          <a:bodyPr/>
          <a:lstStyle>
            <a:lvl1pPr marL="0" indent="0" algn="ctr">
              <a:buNone/>
              <a:defRPr/>
            </a:lvl1pPr>
            <a:lvl2pPr marL="359200" indent="0" algn="ctr">
              <a:buNone/>
              <a:defRPr/>
            </a:lvl2pPr>
            <a:lvl3pPr marL="718401" indent="0" algn="ctr">
              <a:buNone/>
              <a:defRPr/>
            </a:lvl3pPr>
            <a:lvl4pPr marL="1077601" indent="0" algn="ctr">
              <a:buNone/>
              <a:defRPr/>
            </a:lvl4pPr>
            <a:lvl5pPr marL="1436802" indent="0" algn="ctr">
              <a:buNone/>
              <a:defRPr/>
            </a:lvl5pPr>
            <a:lvl6pPr marL="1796001" indent="0" algn="ctr">
              <a:buNone/>
              <a:defRPr/>
            </a:lvl6pPr>
            <a:lvl7pPr marL="2155203" indent="0" algn="ctr">
              <a:buNone/>
              <a:defRPr/>
            </a:lvl7pPr>
            <a:lvl8pPr marL="2514402" indent="0" algn="ctr">
              <a:buNone/>
              <a:defRPr/>
            </a:lvl8pPr>
            <a:lvl9pPr marL="2873603"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59F6BE-2D59-4E3B-BB76-EAFD62AA13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E6EC436-C759-472B-9919-54C44E33CA9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969808" y="2682679"/>
            <a:ext cx="8936869" cy="241397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55728" y="2682679"/>
            <a:ext cx="26647170" cy="241397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7F85A35-6464-40E6-9921-3689848822B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BFB4F06-774E-4B78-8FBE-A1C4D285F5D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19389926"/>
            <a:ext cx="35752692" cy="5994003"/>
          </a:xfrm>
        </p:spPr>
        <p:txBody>
          <a:bodyPr anchor="t"/>
          <a:lstStyle>
            <a:lvl1pPr algn="l">
              <a:defRPr sz="3143" b="1" cap="all"/>
            </a:lvl1pPr>
          </a:lstStyle>
          <a:p>
            <a:r>
              <a:rPr lang="en-US"/>
              <a:t>Click to edit Master title style</a:t>
            </a:r>
          </a:p>
        </p:txBody>
      </p:sp>
      <p:sp>
        <p:nvSpPr>
          <p:cNvPr id="3" name="Text Placeholder 2"/>
          <p:cNvSpPr>
            <a:spLocks noGrp="1"/>
          </p:cNvSpPr>
          <p:nvPr>
            <p:ph type="body" idx="1"/>
          </p:nvPr>
        </p:nvSpPr>
        <p:spPr>
          <a:xfrm>
            <a:off x="3322638" y="12789099"/>
            <a:ext cx="35752692" cy="6600825"/>
          </a:xfrm>
        </p:spPr>
        <p:txBody>
          <a:bodyPr anchor="b"/>
          <a:lstStyle>
            <a:lvl1pPr marL="0" indent="0">
              <a:buNone/>
              <a:defRPr sz="1572"/>
            </a:lvl1pPr>
            <a:lvl2pPr marL="359200" indent="0">
              <a:buNone/>
              <a:defRPr sz="1414"/>
            </a:lvl2pPr>
            <a:lvl3pPr marL="718401" indent="0">
              <a:buNone/>
              <a:defRPr sz="1257"/>
            </a:lvl3pPr>
            <a:lvl4pPr marL="1077601" indent="0">
              <a:buNone/>
              <a:defRPr sz="1100"/>
            </a:lvl4pPr>
            <a:lvl5pPr marL="1436802" indent="0">
              <a:buNone/>
              <a:defRPr sz="1100"/>
            </a:lvl5pPr>
            <a:lvl6pPr marL="1796001" indent="0">
              <a:buNone/>
              <a:defRPr sz="1100"/>
            </a:lvl6pPr>
            <a:lvl7pPr marL="2155203" indent="0">
              <a:buNone/>
              <a:defRPr sz="1100"/>
            </a:lvl7pPr>
            <a:lvl8pPr marL="2514402" indent="0">
              <a:buNone/>
              <a:defRPr sz="1100"/>
            </a:lvl8pPr>
            <a:lvl9pPr marL="2873603"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1DD889C-834B-4B4A-B92D-A1FA3C74739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55728" y="8717063"/>
            <a:ext cx="17792019" cy="18105338"/>
          </a:xfrm>
        </p:spPr>
        <p:txBody>
          <a:bodyPr/>
          <a:lstStyle>
            <a:lvl1pPr>
              <a:defRPr sz="2200"/>
            </a:lvl1pPr>
            <a:lvl2pPr>
              <a:defRPr sz="1886"/>
            </a:lvl2pPr>
            <a:lvl3pPr>
              <a:defRPr sz="1572"/>
            </a:lvl3pPr>
            <a:lvl4pPr>
              <a:defRPr sz="1414"/>
            </a:lvl4pPr>
            <a:lvl5pPr>
              <a:defRPr sz="1414"/>
            </a:lvl5pPr>
            <a:lvl6pPr>
              <a:defRPr sz="1414"/>
            </a:lvl6pPr>
            <a:lvl7pPr>
              <a:defRPr sz="1414"/>
            </a:lvl7pPr>
            <a:lvl8pPr>
              <a:defRPr sz="1414"/>
            </a:lvl8pPr>
            <a:lvl9pPr>
              <a:defRPr sz="14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114659" y="8717063"/>
            <a:ext cx="17792019" cy="18105338"/>
          </a:xfrm>
        </p:spPr>
        <p:txBody>
          <a:bodyPr/>
          <a:lstStyle>
            <a:lvl1pPr>
              <a:defRPr sz="2200"/>
            </a:lvl1pPr>
            <a:lvl2pPr>
              <a:defRPr sz="1886"/>
            </a:lvl2pPr>
            <a:lvl3pPr>
              <a:defRPr sz="1572"/>
            </a:lvl3pPr>
            <a:lvl4pPr>
              <a:defRPr sz="1414"/>
            </a:lvl4pPr>
            <a:lvl5pPr>
              <a:defRPr sz="1414"/>
            </a:lvl5pPr>
            <a:lvl6pPr>
              <a:defRPr sz="1414"/>
            </a:lvl6pPr>
            <a:lvl7pPr>
              <a:defRPr sz="1414"/>
            </a:lvl7pPr>
            <a:lvl8pPr>
              <a:defRPr sz="1414"/>
            </a:lvl8pPr>
            <a:lvl9pPr>
              <a:defRPr sz="14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A5818EB-35A7-4398-A57E-E955061790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818" y="1208188"/>
            <a:ext cx="37854769" cy="502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819" y="6754715"/>
            <a:ext cx="18584863" cy="2814737"/>
          </a:xfrm>
        </p:spPr>
        <p:txBody>
          <a:bodyPr anchor="b"/>
          <a:lstStyle>
            <a:lvl1pPr marL="0" indent="0">
              <a:buNone/>
              <a:defRPr sz="1886" b="1"/>
            </a:lvl1pPr>
            <a:lvl2pPr marL="359200" indent="0">
              <a:buNone/>
              <a:defRPr sz="1572" b="1"/>
            </a:lvl2pPr>
            <a:lvl3pPr marL="718401" indent="0">
              <a:buNone/>
              <a:defRPr sz="1414" b="1"/>
            </a:lvl3pPr>
            <a:lvl4pPr marL="1077601" indent="0">
              <a:buNone/>
              <a:defRPr sz="1257" b="1"/>
            </a:lvl4pPr>
            <a:lvl5pPr marL="1436802" indent="0">
              <a:buNone/>
              <a:defRPr sz="1257" b="1"/>
            </a:lvl5pPr>
            <a:lvl6pPr marL="1796001" indent="0">
              <a:buNone/>
              <a:defRPr sz="1257" b="1"/>
            </a:lvl6pPr>
            <a:lvl7pPr marL="2155203" indent="0">
              <a:buNone/>
              <a:defRPr sz="1257" b="1"/>
            </a:lvl7pPr>
            <a:lvl8pPr marL="2514402" indent="0">
              <a:buNone/>
              <a:defRPr sz="1257" b="1"/>
            </a:lvl8pPr>
            <a:lvl9pPr marL="2873603" indent="0">
              <a:buNone/>
              <a:defRPr sz="1257" b="1"/>
            </a:lvl9pPr>
          </a:lstStyle>
          <a:p>
            <a:pPr lvl="0"/>
            <a:r>
              <a:rPr lang="en-US"/>
              <a:t>Click to edit Master text styles</a:t>
            </a:r>
          </a:p>
        </p:txBody>
      </p:sp>
      <p:sp>
        <p:nvSpPr>
          <p:cNvPr id="4" name="Content Placeholder 3"/>
          <p:cNvSpPr>
            <a:spLocks noGrp="1"/>
          </p:cNvSpPr>
          <p:nvPr>
            <p:ph sz="half" idx="2"/>
          </p:nvPr>
        </p:nvSpPr>
        <p:spPr>
          <a:xfrm>
            <a:off x="2103819" y="9569450"/>
            <a:ext cx="18584863" cy="17386102"/>
          </a:xfrm>
        </p:spPr>
        <p:txBody>
          <a:bodyPr/>
          <a:lstStyle>
            <a:lvl1pPr>
              <a:defRPr sz="1886"/>
            </a:lvl1pPr>
            <a:lvl2pPr>
              <a:defRPr sz="1572"/>
            </a:lvl2pPr>
            <a:lvl3pPr>
              <a:defRPr sz="1414"/>
            </a:lvl3pPr>
            <a:lvl4pPr>
              <a:defRPr sz="1257"/>
            </a:lvl4pPr>
            <a:lvl5pPr>
              <a:defRPr sz="1257"/>
            </a:lvl5pPr>
            <a:lvl6pPr>
              <a:defRPr sz="1257"/>
            </a:lvl6pPr>
            <a:lvl7pPr>
              <a:defRPr sz="1257"/>
            </a:lvl7pPr>
            <a:lvl8pPr>
              <a:defRPr sz="1257"/>
            </a:lvl8pPr>
            <a:lvl9pPr>
              <a:defRPr sz="12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6772" y="6754715"/>
            <a:ext cx="18591817" cy="2814737"/>
          </a:xfrm>
        </p:spPr>
        <p:txBody>
          <a:bodyPr anchor="b"/>
          <a:lstStyle>
            <a:lvl1pPr marL="0" indent="0">
              <a:buNone/>
              <a:defRPr sz="1886" b="1"/>
            </a:lvl1pPr>
            <a:lvl2pPr marL="359200" indent="0">
              <a:buNone/>
              <a:defRPr sz="1572" b="1"/>
            </a:lvl2pPr>
            <a:lvl3pPr marL="718401" indent="0">
              <a:buNone/>
              <a:defRPr sz="1414" b="1"/>
            </a:lvl3pPr>
            <a:lvl4pPr marL="1077601" indent="0">
              <a:buNone/>
              <a:defRPr sz="1257" b="1"/>
            </a:lvl4pPr>
            <a:lvl5pPr marL="1436802" indent="0">
              <a:buNone/>
              <a:defRPr sz="1257" b="1"/>
            </a:lvl5pPr>
            <a:lvl6pPr marL="1796001" indent="0">
              <a:buNone/>
              <a:defRPr sz="1257" b="1"/>
            </a:lvl6pPr>
            <a:lvl7pPr marL="2155203" indent="0">
              <a:buNone/>
              <a:defRPr sz="1257" b="1"/>
            </a:lvl7pPr>
            <a:lvl8pPr marL="2514402" indent="0">
              <a:buNone/>
              <a:defRPr sz="1257" b="1"/>
            </a:lvl8pPr>
            <a:lvl9pPr marL="2873603" indent="0">
              <a:buNone/>
              <a:defRPr sz="1257" b="1"/>
            </a:lvl9pPr>
          </a:lstStyle>
          <a:p>
            <a:pPr lvl="0"/>
            <a:r>
              <a:rPr lang="en-US"/>
              <a:t>Click to edit Master text styles</a:t>
            </a:r>
          </a:p>
        </p:txBody>
      </p:sp>
      <p:sp>
        <p:nvSpPr>
          <p:cNvPr id="6" name="Content Placeholder 5"/>
          <p:cNvSpPr>
            <a:spLocks noGrp="1"/>
          </p:cNvSpPr>
          <p:nvPr>
            <p:ph sz="quarter" idx="4"/>
          </p:nvPr>
        </p:nvSpPr>
        <p:spPr>
          <a:xfrm>
            <a:off x="21366772" y="9569450"/>
            <a:ext cx="18591817" cy="17386102"/>
          </a:xfrm>
        </p:spPr>
        <p:txBody>
          <a:bodyPr/>
          <a:lstStyle>
            <a:lvl1pPr>
              <a:defRPr sz="1886"/>
            </a:lvl1pPr>
            <a:lvl2pPr>
              <a:defRPr sz="1572"/>
            </a:lvl2pPr>
            <a:lvl3pPr>
              <a:defRPr sz="1414"/>
            </a:lvl3pPr>
            <a:lvl4pPr>
              <a:defRPr sz="1257"/>
            </a:lvl4pPr>
            <a:lvl5pPr>
              <a:defRPr sz="1257"/>
            </a:lvl5pPr>
            <a:lvl6pPr>
              <a:defRPr sz="1257"/>
            </a:lvl6pPr>
            <a:lvl7pPr>
              <a:defRPr sz="1257"/>
            </a:lvl7pPr>
            <a:lvl8pPr>
              <a:defRPr sz="1257"/>
            </a:lvl8pPr>
            <a:lvl9pPr>
              <a:defRPr sz="12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FCDBE19-F304-4224-921B-37310AC00C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77E7003-466B-4C38-9A85-85DACFB069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6344017-61B7-466C-A617-353B049C48A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816" y="1201640"/>
            <a:ext cx="13838239" cy="5113238"/>
          </a:xfrm>
        </p:spPr>
        <p:txBody>
          <a:bodyPr anchor="b"/>
          <a:lstStyle>
            <a:lvl1pPr algn="l">
              <a:defRPr sz="1572" b="1"/>
            </a:lvl1pPr>
          </a:lstStyle>
          <a:p>
            <a:r>
              <a:rPr lang="en-US"/>
              <a:t>Click to edit Master title style</a:t>
            </a:r>
          </a:p>
        </p:txBody>
      </p:sp>
      <p:sp>
        <p:nvSpPr>
          <p:cNvPr id="3" name="Content Placeholder 2"/>
          <p:cNvSpPr>
            <a:spLocks noGrp="1"/>
          </p:cNvSpPr>
          <p:nvPr>
            <p:ph idx="1"/>
          </p:nvPr>
        </p:nvSpPr>
        <p:spPr>
          <a:xfrm>
            <a:off x="16444535" y="1201641"/>
            <a:ext cx="23514050" cy="25753913"/>
          </a:xfrm>
        </p:spPr>
        <p:txBody>
          <a:bodyPr/>
          <a:lstStyle>
            <a:lvl1pPr>
              <a:defRPr sz="2515"/>
            </a:lvl1pPr>
            <a:lvl2pPr>
              <a:defRPr sz="2200"/>
            </a:lvl2pPr>
            <a:lvl3pPr>
              <a:defRPr sz="1886"/>
            </a:lvl3pPr>
            <a:lvl4pPr>
              <a:defRPr sz="1572"/>
            </a:lvl4pPr>
            <a:lvl5pPr>
              <a:defRPr sz="1572"/>
            </a:lvl5pPr>
            <a:lvl6pPr>
              <a:defRPr sz="1572"/>
            </a:lvl6pPr>
            <a:lvl7pPr>
              <a:defRPr sz="1572"/>
            </a:lvl7pPr>
            <a:lvl8pPr>
              <a:defRPr sz="1572"/>
            </a:lvl8pPr>
            <a:lvl9pPr>
              <a:defRPr sz="15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816" y="6314878"/>
            <a:ext cx="13838239" cy="20640675"/>
          </a:xfrm>
        </p:spPr>
        <p:txBody>
          <a:bodyPr/>
          <a:lstStyle>
            <a:lvl1pPr marL="0" indent="0">
              <a:buNone/>
              <a:defRPr sz="1100"/>
            </a:lvl1pPr>
            <a:lvl2pPr marL="359200" indent="0">
              <a:buNone/>
              <a:defRPr sz="943"/>
            </a:lvl2pPr>
            <a:lvl3pPr marL="718401" indent="0">
              <a:buNone/>
              <a:defRPr sz="785"/>
            </a:lvl3pPr>
            <a:lvl4pPr marL="1077601" indent="0">
              <a:buNone/>
              <a:defRPr sz="707"/>
            </a:lvl4pPr>
            <a:lvl5pPr marL="1436802" indent="0">
              <a:buNone/>
              <a:defRPr sz="707"/>
            </a:lvl5pPr>
            <a:lvl6pPr marL="1796001" indent="0">
              <a:buNone/>
              <a:defRPr sz="707"/>
            </a:lvl6pPr>
            <a:lvl7pPr marL="2155203" indent="0">
              <a:buNone/>
              <a:defRPr sz="707"/>
            </a:lvl7pPr>
            <a:lvl8pPr marL="2514402" indent="0">
              <a:buNone/>
              <a:defRPr sz="707"/>
            </a:lvl8pPr>
            <a:lvl9pPr marL="2873603" indent="0">
              <a:buNone/>
              <a:defRPr sz="70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77533B8-D237-41AD-A46E-C5A01044902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876" y="21123077"/>
            <a:ext cx="25237093" cy="2492772"/>
          </a:xfrm>
        </p:spPr>
        <p:txBody>
          <a:bodyPr anchor="b"/>
          <a:lstStyle>
            <a:lvl1pPr algn="l">
              <a:defRPr sz="1572" b="1"/>
            </a:lvl1pPr>
          </a:lstStyle>
          <a:p>
            <a:r>
              <a:rPr lang="en-US"/>
              <a:t>Click to edit Master title style</a:t>
            </a:r>
          </a:p>
        </p:txBody>
      </p:sp>
      <p:sp>
        <p:nvSpPr>
          <p:cNvPr id="3" name="Picture Placeholder 2"/>
          <p:cNvSpPr>
            <a:spLocks noGrp="1"/>
          </p:cNvSpPr>
          <p:nvPr>
            <p:ph type="pic" idx="1"/>
          </p:nvPr>
        </p:nvSpPr>
        <p:spPr>
          <a:xfrm>
            <a:off x="8244876" y="2695776"/>
            <a:ext cx="25237093" cy="18105339"/>
          </a:xfrm>
        </p:spPr>
        <p:txBody>
          <a:bodyPr/>
          <a:lstStyle>
            <a:lvl1pPr marL="0" indent="0">
              <a:buNone/>
              <a:defRPr sz="2515"/>
            </a:lvl1pPr>
            <a:lvl2pPr marL="359200" indent="0">
              <a:buNone/>
              <a:defRPr sz="2200"/>
            </a:lvl2pPr>
            <a:lvl3pPr marL="718401" indent="0">
              <a:buNone/>
              <a:defRPr sz="1886"/>
            </a:lvl3pPr>
            <a:lvl4pPr marL="1077601" indent="0">
              <a:buNone/>
              <a:defRPr sz="1572"/>
            </a:lvl4pPr>
            <a:lvl5pPr marL="1436802" indent="0">
              <a:buNone/>
              <a:defRPr sz="1572"/>
            </a:lvl5pPr>
            <a:lvl6pPr marL="1796001" indent="0">
              <a:buNone/>
              <a:defRPr sz="1572"/>
            </a:lvl6pPr>
            <a:lvl7pPr marL="2155203" indent="0">
              <a:buNone/>
              <a:defRPr sz="1572"/>
            </a:lvl7pPr>
            <a:lvl8pPr marL="2514402" indent="0">
              <a:buNone/>
              <a:defRPr sz="1572"/>
            </a:lvl8pPr>
            <a:lvl9pPr marL="2873603" indent="0">
              <a:buNone/>
              <a:defRPr sz="1572"/>
            </a:lvl9pPr>
          </a:lstStyle>
          <a:p>
            <a:pPr lvl="0"/>
            <a:endParaRPr lang="en-US" noProof="0" dirty="0"/>
          </a:p>
        </p:txBody>
      </p:sp>
      <p:sp>
        <p:nvSpPr>
          <p:cNvPr id="4" name="Text Placeholder 3"/>
          <p:cNvSpPr>
            <a:spLocks noGrp="1"/>
          </p:cNvSpPr>
          <p:nvPr>
            <p:ph type="body" sz="half" idx="2"/>
          </p:nvPr>
        </p:nvSpPr>
        <p:spPr>
          <a:xfrm>
            <a:off x="8244876" y="23615850"/>
            <a:ext cx="25237093" cy="3541614"/>
          </a:xfrm>
        </p:spPr>
        <p:txBody>
          <a:bodyPr/>
          <a:lstStyle>
            <a:lvl1pPr marL="0" indent="0">
              <a:buNone/>
              <a:defRPr sz="1100"/>
            </a:lvl1pPr>
            <a:lvl2pPr marL="359200" indent="0">
              <a:buNone/>
              <a:defRPr sz="943"/>
            </a:lvl2pPr>
            <a:lvl3pPr marL="718401" indent="0">
              <a:buNone/>
              <a:defRPr sz="785"/>
            </a:lvl3pPr>
            <a:lvl4pPr marL="1077601" indent="0">
              <a:buNone/>
              <a:defRPr sz="707"/>
            </a:lvl4pPr>
            <a:lvl5pPr marL="1436802" indent="0">
              <a:buNone/>
              <a:defRPr sz="707"/>
            </a:lvl5pPr>
            <a:lvl6pPr marL="1796001" indent="0">
              <a:buNone/>
              <a:defRPr sz="707"/>
            </a:lvl6pPr>
            <a:lvl7pPr marL="2155203" indent="0">
              <a:buNone/>
              <a:defRPr sz="707"/>
            </a:lvl7pPr>
            <a:lvl8pPr marL="2514402" indent="0">
              <a:buNone/>
              <a:defRPr sz="707"/>
            </a:lvl8pPr>
            <a:lvl9pPr marL="2873603" indent="0">
              <a:buNone/>
              <a:defRPr sz="70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5084FFA-586D-43FE-B326-3C3349DD33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55725" y="2682989"/>
            <a:ext cx="35750955" cy="5029200"/>
          </a:xfrm>
          <a:prstGeom prst="rect">
            <a:avLst/>
          </a:prstGeom>
          <a:noFill/>
          <a:ln w="9525">
            <a:noFill/>
            <a:miter lim="800000"/>
            <a:headEnd/>
            <a:tailEnd/>
          </a:ln>
        </p:spPr>
        <p:txBody>
          <a:bodyPr vert="horz" wrap="square" lIns="501612" tIns="250806" rIns="501612" bIns="25080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155725" y="8717530"/>
            <a:ext cx="35750955" cy="18104870"/>
          </a:xfrm>
          <a:prstGeom prst="rect">
            <a:avLst/>
          </a:prstGeom>
          <a:noFill/>
          <a:ln w="9525">
            <a:noFill/>
            <a:miter lim="800000"/>
            <a:headEnd/>
            <a:tailEnd/>
          </a:ln>
        </p:spPr>
        <p:txBody>
          <a:bodyPr vert="horz" wrap="square" lIns="501612" tIns="250806" rIns="501612" bIns="2508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155724" y="27492214"/>
            <a:ext cx="8763000" cy="2013177"/>
          </a:xfrm>
          <a:prstGeom prst="rect">
            <a:avLst/>
          </a:prstGeom>
          <a:noFill/>
          <a:ln w="9525">
            <a:noFill/>
            <a:miter lim="800000"/>
            <a:headEnd/>
            <a:tailEnd/>
          </a:ln>
        </p:spPr>
        <p:txBody>
          <a:bodyPr vert="horz" wrap="square" lIns="501612" tIns="250806" rIns="501612" bIns="250806" numCol="1" anchor="t" anchorCtr="0" compatLnSpc="1">
            <a:prstTxWarp prst="textNoShape">
              <a:avLst/>
            </a:prstTxWarp>
          </a:bodyPr>
          <a:lstStyle>
            <a:lvl1pPr algn="l">
              <a:defRPr sz="6049" b="0" i="0"/>
            </a:lvl1pPr>
          </a:lstStyle>
          <a:p>
            <a:endParaRPr lang="en-US"/>
          </a:p>
        </p:txBody>
      </p:sp>
      <p:sp>
        <p:nvSpPr>
          <p:cNvPr id="1029" name="Rectangle 5"/>
          <p:cNvSpPr>
            <a:spLocks noGrp="1" noChangeArrowheads="1"/>
          </p:cNvSpPr>
          <p:nvPr>
            <p:ph type="ftr" sz="quarter" idx="3"/>
          </p:nvPr>
        </p:nvSpPr>
        <p:spPr bwMode="auto">
          <a:xfrm>
            <a:off x="14370280" y="27492214"/>
            <a:ext cx="13321845" cy="2013177"/>
          </a:xfrm>
          <a:prstGeom prst="rect">
            <a:avLst/>
          </a:prstGeom>
          <a:noFill/>
          <a:ln w="9525">
            <a:noFill/>
            <a:miter lim="800000"/>
            <a:headEnd/>
            <a:tailEnd/>
          </a:ln>
        </p:spPr>
        <p:txBody>
          <a:bodyPr vert="horz" wrap="square" lIns="501612" tIns="250806" rIns="501612" bIns="250806" numCol="1" anchor="t" anchorCtr="0" compatLnSpc="1">
            <a:prstTxWarp prst="textNoShape">
              <a:avLst/>
            </a:prstTxWarp>
          </a:bodyPr>
          <a:lstStyle>
            <a:lvl1pPr algn="ctr">
              <a:defRPr sz="6049" b="0" i="0"/>
            </a:lvl1pPr>
          </a:lstStyle>
          <a:p>
            <a:endParaRPr lang="en-US"/>
          </a:p>
        </p:txBody>
      </p:sp>
      <p:sp>
        <p:nvSpPr>
          <p:cNvPr id="1030" name="Rectangle 6"/>
          <p:cNvSpPr>
            <a:spLocks noGrp="1" noChangeArrowheads="1"/>
          </p:cNvSpPr>
          <p:nvPr>
            <p:ph type="sldNum" sz="quarter" idx="4"/>
          </p:nvPr>
        </p:nvSpPr>
        <p:spPr bwMode="auto">
          <a:xfrm>
            <a:off x="30143677" y="27492214"/>
            <a:ext cx="8763000" cy="2013177"/>
          </a:xfrm>
          <a:prstGeom prst="rect">
            <a:avLst/>
          </a:prstGeom>
          <a:noFill/>
          <a:ln w="9525">
            <a:noFill/>
            <a:miter lim="800000"/>
            <a:headEnd/>
            <a:tailEnd/>
          </a:ln>
        </p:spPr>
        <p:txBody>
          <a:bodyPr vert="horz" wrap="square" lIns="501612" tIns="250806" rIns="501612" bIns="250806" numCol="1" anchor="t" anchorCtr="0" compatLnSpc="1">
            <a:prstTxWarp prst="textNoShape">
              <a:avLst/>
            </a:prstTxWarp>
          </a:bodyPr>
          <a:lstStyle>
            <a:lvl1pPr>
              <a:defRPr sz="6049" b="0" i="0"/>
            </a:lvl1pPr>
          </a:lstStyle>
          <a:p>
            <a:fld id="{D612CE57-CB3D-4A48-9A26-3326A2B699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41226" rtl="0" eaLnBrk="0" fontAlgn="base" hangingPunct="0">
        <a:spcBef>
          <a:spcPct val="0"/>
        </a:spcBef>
        <a:spcAft>
          <a:spcPct val="0"/>
        </a:spcAft>
        <a:defRPr sz="18935">
          <a:solidFill>
            <a:schemeClr val="tx2"/>
          </a:solidFill>
          <a:latin typeface="+mj-lt"/>
          <a:ea typeface="+mj-ea"/>
          <a:cs typeface="+mj-cs"/>
        </a:defRPr>
      </a:lvl1pPr>
      <a:lvl2pPr algn="ctr" defTabSz="3941226" rtl="0" eaLnBrk="0" fontAlgn="base" hangingPunct="0">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2pPr>
      <a:lvl3pPr algn="ctr" defTabSz="3941226" rtl="0" eaLnBrk="0" fontAlgn="base" hangingPunct="0">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3pPr>
      <a:lvl4pPr algn="ctr" defTabSz="3941226" rtl="0" eaLnBrk="0" fontAlgn="base" hangingPunct="0">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4pPr>
      <a:lvl5pPr algn="ctr" defTabSz="3941226" rtl="0" eaLnBrk="0" fontAlgn="base" hangingPunct="0">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5pPr>
      <a:lvl6pPr marL="359200" algn="ctr" defTabSz="3941226" rtl="0" fontAlgn="base">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6pPr>
      <a:lvl7pPr marL="718401" algn="ctr" defTabSz="3941226" rtl="0" fontAlgn="base">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7pPr>
      <a:lvl8pPr marL="1077601" algn="ctr" defTabSz="3941226" rtl="0" fontAlgn="base">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8pPr>
      <a:lvl9pPr marL="1436802" algn="ctr" defTabSz="3941226" rtl="0" fontAlgn="base">
        <a:spcBef>
          <a:spcPct val="0"/>
        </a:spcBef>
        <a:spcAft>
          <a:spcPct val="0"/>
        </a:spcAft>
        <a:defRPr sz="18935">
          <a:solidFill>
            <a:schemeClr val="tx2"/>
          </a:solidFill>
          <a:latin typeface="Arial" pitchFamily="-106" charset="0"/>
          <a:ea typeface="ＭＳ Ｐゴシック" pitchFamily="-106" charset="-128"/>
          <a:cs typeface="ＭＳ Ｐゴシック" pitchFamily="-106" charset="-128"/>
        </a:defRPr>
      </a:lvl9pPr>
    </p:titleStyle>
    <p:bodyStyle>
      <a:lvl1pPr marL="1477959" indent="-1477959" algn="l" defTabSz="3941226" rtl="0" eaLnBrk="0" fontAlgn="base" hangingPunct="0">
        <a:spcBef>
          <a:spcPct val="20000"/>
        </a:spcBef>
        <a:spcAft>
          <a:spcPct val="0"/>
        </a:spcAft>
        <a:buChar char="•"/>
        <a:defRPr sz="13828">
          <a:solidFill>
            <a:schemeClr val="tx1"/>
          </a:solidFill>
          <a:latin typeface="+mn-lt"/>
          <a:ea typeface="+mn-ea"/>
          <a:cs typeface="+mn-cs"/>
        </a:defRPr>
      </a:lvl1pPr>
      <a:lvl2pPr marL="3201623" indent="-1231009" algn="l" defTabSz="3941226" rtl="0" eaLnBrk="0" fontAlgn="base" hangingPunct="0">
        <a:spcBef>
          <a:spcPct val="20000"/>
        </a:spcBef>
        <a:spcAft>
          <a:spcPct val="0"/>
        </a:spcAft>
        <a:buChar char="–"/>
        <a:defRPr sz="12099">
          <a:solidFill>
            <a:schemeClr val="tx1"/>
          </a:solidFill>
          <a:latin typeface="+mn-lt"/>
          <a:ea typeface="+mn-ea"/>
        </a:defRPr>
      </a:lvl2pPr>
      <a:lvl3pPr marL="4926532" indent="-985307" algn="l" defTabSz="3941226" rtl="0" eaLnBrk="0" fontAlgn="base" hangingPunct="0">
        <a:spcBef>
          <a:spcPct val="20000"/>
        </a:spcBef>
        <a:spcAft>
          <a:spcPct val="0"/>
        </a:spcAft>
        <a:buChar char="•"/>
        <a:defRPr sz="10371">
          <a:solidFill>
            <a:schemeClr val="tx1"/>
          </a:solidFill>
          <a:latin typeface="+mn-lt"/>
          <a:ea typeface="+mn-ea"/>
        </a:defRPr>
      </a:lvl3pPr>
      <a:lvl4pPr marL="6897146" indent="-985307" algn="l" defTabSz="3941226" rtl="0" eaLnBrk="0" fontAlgn="base" hangingPunct="0">
        <a:spcBef>
          <a:spcPct val="20000"/>
        </a:spcBef>
        <a:spcAft>
          <a:spcPct val="0"/>
        </a:spcAft>
        <a:buChar char="–"/>
        <a:defRPr sz="8642">
          <a:solidFill>
            <a:schemeClr val="tx1"/>
          </a:solidFill>
          <a:latin typeface="+mn-lt"/>
          <a:ea typeface="+mn-ea"/>
        </a:defRPr>
      </a:lvl4pPr>
      <a:lvl5pPr marL="8866512" indent="-984060" algn="l" defTabSz="3941226" rtl="0" eaLnBrk="0" fontAlgn="base" hangingPunct="0">
        <a:spcBef>
          <a:spcPct val="20000"/>
        </a:spcBef>
        <a:spcAft>
          <a:spcPct val="0"/>
        </a:spcAft>
        <a:buChar char="»"/>
        <a:defRPr sz="8642">
          <a:solidFill>
            <a:schemeClr val="tx1"/>
          </a:solidFill>
          <a:latin typeface="+mn-lt"/>
          <a:ea typeface="+mn-ea"/>
        </a:defRPr>
      </a:lvl5pPr>
      <a:lvl6pPr marL="9225712" indent="-984060" algn="l" defTabSz="3941226" rtl="0" fontAlgn="base">
        <a:spcBef>
          <a:spcPct val="20000"/>
        </a:spcBef>
        <a:spcAft>
          <a:spcPct val="0"/>
        </a:spcAft>
        <a:buChar char="»"/>
        <a:defRPr sz="8642">
          <a:solidFill>
            <a:schemeClr val="tx1"/>
          </a:solidFill>
          <a:latin typeface="+mn-lt"/>
          <a:ea typeface="+mn-ea"/>
        </a:defRPr>
      </a:lvl6pPr>
      <a:lvl7pPr marL="9584914" indent="-984060" algn="l" defTabSz="3941226" rtl="0" fontAlgn="base">
        <a:spcBef>
          <a:spcPct val="20000"/>
        </a:spcBef>
        <a:spcAft>
          <a:spcPct val="0"/>
        </a:spcAft>
        <a:buChar char="»"/>
        <a:defRPr sz="8642">
          <a:solidFill>
            <a:schemeClr val="tx1"/>
          </a:solidFill>
          <a:latin typeface="+mn-lt"/>
          <a:ea typeface="+mn-ea"/>
        </a:defRPr>
      </a:lvl7pPr>
      <a:lvl8pPr marL="9944113" indent="-984060" algn="l" defTabSz="3941226" rtl="0" fontAlgn="base">
        <a:spcBef>
          <a:spcPct val="20000"/>
        </a:spcBef>
        <a:spcAft>
          <a:spcPct val="0"/>
        </a:spcAft>
        <a:buChar char="»"/>
        <a:defRPr sz="8642">
          <a:solidFill>
            <a:schemeClr val="tx1"/>
          </a:solidFill>
          <a:latin typeface="+mn-lt"/>
          <a:ea typeface="+mn-ea"/>
        </a:defRPr>
      </a:lvl8pPr>
      <a:lvl9pPr marL="10303314" indent="-984060" algn="l" defTabSz="3941226" rtl="0" fontAlgn="base">
        <a:spcBef>
          <a:spcPct val="20000"/>
        </a:spcBef>
        <a:spcAft>
          <a:spcPct val="0"/>
        </a:spcAft>
        <a:buChar char="»"/>
        <a:defRPr sz="8642">
          <a:solidFill>
            <a:schemeClr val="tx1"/>
          </a:solidFill>
          <a:latin typeface="+mn-lt"/>
          <a:ea typeface="+mn-ea"/>
        </a:defRPr>
      </a:lvl9pPr>
    </p:bodyStyle>
    <p:otherStyle>
      <a:defPPr>
        <a:defRPr lang="en-US"/>
      </a:defPPr>
      <a:lvl1pPr marL="0" algn="l" defTabSz="359200" rtl="0" eaLnBrk="1" latinLnBrk="0" hangingPunct="1">
        <a:defRPr sz="1414" kern="1200">
          <a:solidFill>
            <a:schemeClr val="tx1"/>
          </a:solidFill>
          <a:latin typeface="+mn-lt"/>
          <a:ea typeface="+mn-ea"/>
          <a:cs typeface="+mn-cs"/>
        </a:defRPr>
      </a:lvl1pPr>
      <a:lvl2pPr marL="359200" algn="l" defTabSz="359200" rtl="0" eaLnBrk="1" latinLnBrk="0" hangingPunct="1">
        <a:defRPr sz="1414" kern="1200">
          <a:solidFill>
            <a:schemeClr val="tx1"/>
          </a:solidFill>
          <a:latin typeface="+mn-lt"/>
          <a:ea typeface="+mn-ea"/>
          <a:cs typeface="+mn-cs"/>
        </a:defRPr>
      </a:lvl2pPr>
      <a:lvl3pPr marL="718401" algn="l" defTabSz="359200" rtl="0" eaLnBrk="1" latinLnBrk="0" hangingPunct="1">
        <a:defRPr sz="1414" kern="1200">
          <a:solidFill>
            <a:schemeClr val="tx1"/>
          </a:solidFill>
          <a:latin typeface="+mn-lt"/>
          <a:ea typeface="+mn-ea"/>
          <a:cs typeface="+mn-cs"/>
        </a:defRPr>
      </a:lvl3pPr>
      <a:lvl4pPr marL="1077601" algn="l" defTabSz="359200" rtl="0" eaLnBrk="1" latinLnBrk="0" hangingPunct="1">
        <a:defRPr sz="1414" kern="1200">
          <a:solidFill>
            <a:schemeClr val="tx1"/>
          </a:solidFill>
          <a:latin typeface="+mn-lt"/>
          <a:ea typeface="+mn-ea"/>
          <a:cs typeface="+mn-cs"/>
        </a:defRPr>
      </a:lvl4pPr>
      <a:lvl5pPr marL="1436802" algn="l" defTabSz="359200" rtl="0" eaLnBrk="1" latinLnBrk="0" hangingPunct="1">
        <a:defRPr sz="1414" kern="1200">
          <a:solidFill>
            <a:schemeClr val="tx1"/>
          </a:solidFill>
          <a:latin typeface="+mn-lt"/>
          <a:ea typeface="+mn-ea"/>
          <a:cs typeface="+mn-cs"/>
        </a:defRPr>
      </a:lvl5pPr>
      <a:lvl6pPr marL="1796001" algn="l" defTabSz="359200" rtl="0" eaLnBrk="1" latinLnBrk="0" hangingPunct="1">
        <a:defRPr sz="1414" kern="1200">
          <a:solidFill>
            <a:schemeClr val="tx1"/>
          </a:solidFill>
          <a:latin typeface="+mn-lt"/>
          <a:ea typeface="+mn-ea"/>
          <a:cs typeface="+mn-cs"/>
        </a:defRPr>
      </a:lvl6pPr>
      <a:lvl7pPr marL="2155203" algn="l" defTabSz="359200" rtl="0" eaLnBrk="1" latinLnBrk="0" hangingPunct="1">
        <a:defRPr sz="1414" kern="1200">
          <a:solidFill>
            <a:schemeClr val="tx1"/>
          </a:solidFill>
          <a:latin typeface="+mn-lt"/>
          <a:ea typeface="+mn-ea"/>
          <a:cs typeface="+mn-cs"/>
        </a:defRPr>
      </a:lvl7pPr>
      <a:lvl8pPr marL="2514402" algn="l" defTabSz="359200" rtl="0" eaLnBrk="1" latinLnBrk="0" hangingPunct="1">
        <a:defRPr sz="1414" kern="1200">
          <a:solidFill>
            <a:schemeClr val="tx1"/>
          </a:solidFill>
          <a:latin typeface="+mn-lt"/>
          <a:ea typeface="+mn-ea"/>
          <a:cs typeface="+mn-cs"/>
        </a:defRPr>
      </a:lvl8pPr>
      <a:lvl9pPr marL="2873603" algn="l" defTabSz="359200" rtl="0" eaLnBrk="1" latinLnBrk="0" hangingPunct="1">
        <a:defRPr sz="14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8CB9436-031F-5CD0-520B-B5141A819A22}"/>
              </a:ext>
            </a:extLst>
          </p:cNvPr>
          <p:cNvPicPr>
            <a:picLocks noChangeAspect="1"/>
          </p:cNvPicPr>
          <p:nvPr/>
        </p:nvPicPr>
        <p:blipFill>
          <a:blip r:embed="rId3"/>
          <a:stretch>
            <a:fillRect/>
          </a:stretch>
        </p:blipFill>
        <p:spPr>
          <a:xfrm>
            <a:off x="31499018" y="17025645"/>
            <a:ext cx="10432886" cy="8028432"/>
          </a:xfrm>
          <a:prstGeom prst="rect">
            <a:avLst/>
          </a:prstGeom>
        </p:spPr>
      </p:pic>
      <p:pic>
        <p:nvPicPr>
          <p:cNvPr id="12" name="Picture 11">
            <a:extLst>
              <a:ext uri="{FF2B5EF4-FFF2-40B4-BE49-F238E27FC236}">
                <a16:creationId xmlns:a16="http://schemas.microsoft.com/office/drawing/2014/main" id="{E10442D9-85F9-31AB-7B53-6661588ED594}"/>
              </a:ext>
            </a:extLst>
          </p:cNvPr>
          <p:cNvPicPr>
            <a:picLocks noChangeAspect="1"/>
          </p:cNvPicPr>
          <p:nvPr/>
        </p:nvPicPr>
        <p:blipFill rotWithShape="1">
          <a:blip r:embed="rId4"/>
          <a:srcRect l="2724" r="3318" b="1573"/>
          <a:stretch/>
        </p:blipFill>
        <p:spPr>
          <a:xfrm>
            <a:off x="19230397" y="12960063"/>
            <a:ext cx="11805810" cy="9375444"/>
          </a:xfrm>
          <a:prstGeom prst="rect">
            <a:avLst/>
          </a:prstGeom>
        </p:spPr>
      </p:pic>
      <p:pic>
        <p:nvPicPr>
          <p:cNvPr id="14" name="Picture 13">
            <a:extLst>
              <a:ext uri="{FF2B5EF4-FFF2-40B4-BE49-F238E27FC236}">
                <a16:creationId xmlns:a16="http://schemas.microsoft.com/office/drawing/2014/main" id="{C6B13A2E-7207-6999-9CE1-647532F63D14}"/>
              </a:ext>
            </a:extLst>
          </p:cNvPr>
          <p:cNvPicPr>
            <a:picLocks noChangeAspect="1"/>
          </p:cNvPicPr>
          <p:nvPr/>
        </p:nvPicPr>
        <p:blipFill rotWithShape="1">
          <a:blip r:embed="rId5"/>
          <a:srcRect l="2162" t="4638" r="4652"/>
          <a:stretch/>
        </p:blipFill>
        <p:spPr>
          <a:xfrm>
            <a:off x="31499018" y="8070171"/>
            <a:ext cx="9952600" cy="7827264"/>
          </a:xfrm>
          <a:prstGeom prst="rect">
            <a:avLst/>
          </a:prstGeom>
        </p:spPr>
      </p:pic>
      <p:cxnSp>
        <p:nvCxnSpPr>
          <p:cNvPr id="30" name="Straight Connector 14"/>
          <p:cNvCxnSpPr>
            <a:cxnSpLocks noChangeShapeType="1"/>
          </p:cNvCxnSpPr>
          <p:nvPr/>
        </p:nvCxnSpPr>
        <p:spPr bwMode="auto">
          <a:xfrm flipV="1">
            <a:off x="304800" y="28679627"/>
            <a:ext cx="41452800" cy="106793"/>
          </a:xfrm>
          <a:prstGeom prst="line">
            <a:avLst/>
          </a:prstGeom>
          <a:noFill/>
          <a:ln w="76200" cmpd="sng">
            <a:solidFill>
              <a:schemeClr val="tx1"/>
            </a:solidFill>
            <a:round/>
            <a:headEnd/>
            <a:tailEnd/>
          </a:ln>
        </p:spPr>
      </p:cxnSp>
      <p:sp>
        <p:nvSpPr>
          <p:cNvPr id="28" name="Rectangle 21"/>
          <p:cNvSpPr>
            <a:spLocks noChangeArrowheads="1"/>
          </p:cNvSpPr>
          <p:nvPr/>
        </p:nvSpPr>
        <p:spPr bwMode="auto">
          <a:xfrm>
            <a:off x="33734829" y="28918199"/>
            <a:ext cx="8022771" cy="818173"/>
          </a:xfrm>
          <a:prstGeom prst="rect">
            <a:avLst/>
          </a:prstGeom>
          <a:noFill/>
          <a:ln w="9525">
            <a:noFill/>
            <a:miter lim="800000"/>
            <a:headEnd/>
            <a:tailEnd/>
          </a:ln>
        </p:spPr>
        <p:txBody>
          <a:bodyPr>
            <a:spAutoFit/>
          </a:bodyPr>
          <a:lstStyle/>
          <a:p>
            <a:r>
              <a:rPr lang="en-US" sz="1179" b="0" dirty="0">
                <a:solidFill>
                  <a:srgbClr val="000000"/>
                </a:solidFill>
                <a:latin typeface="Verdana" charset="0"/>
              </a:rPr>
              <a:t>PV Performance Modeling and Monitoring Workshop</a:t>
            </a:r>
          </a:p>
          <a:p>
            <a:r>
              <a:rPr lang="en-US" sz="1179" b="0" dirty="0">
                <a:solidFill>
                  <a:srgbClr val="000000"/>
                </a:solidFill>
                <a:latin typeface="Verdana" charset="0"/>
              </a:rPr>
              <a:t>Salt Lake City, Utah</a:t>
            </a:r>
          </a:p>
          <a:p>
            <a:r>
              <a:rPr lang="en-US" sz="1179" b="0" dirty="0">
                <a:solidFill>
                  <a:srgbClr val="000000"/>
                </a:solidFill>
                <a:latin typeface="Verdana" charset="0"/>
              </a:rPr>
              <a:t>5/9/2023 – 5/10/2023</a:t>
            </a:r>
            <a:endParaRPr lang="en-US" sz="1179" b="0" i="0" dirty="0">
              <a:solidFill>
                <a:srgbClr val="000000"/>
              </a:solidFill>
              <a:latin typeface="Verdana" charset="0"/>
            </a:endParaRPr>
          </a:p>
          <a:p>
            <a:r>
              <a:rPr lang="en-US" sz="1179" b="0" i="0" dirty="0">
                <a:solidFill>
                  <a:schemeClr val="accent6"/>
                </a:solidFill>
                <a:latin typeface="Verdana" charset="0"/>
              </a:rPr>
              <a:t>NREL/PO-7A40-86169</a:t>
            </a:r>
          </a:p>
        </p:txBody>
      </p:sp>
      <p:sp>
        <p:nvSpPr>
          <p:cNvPr id="38" name="Text Box 18"/>
          <p:cNvSpPr txBox="1">
            <a:spLocks noChangeArrowheads="1"/>
          </p:cNvSpPr>
          <p:nvPr/>
        </p:nvSpPr>
        <p:spPr bwMode="auto">
          <a:xfrm>
            <a:off x="594624" y="4491489"/>
            <a:ext cx="8463757" cy="745269"/>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Abstract</a:t>
            </a:r>
            <a:endParaRPr lang="en-US" sz="8642" b="0" i="0" dirty="0">
              <a:solidFill>
                <a:schemeClr val="accent6"/>
              </a:solidFill>
            </a:endParaRPr>
          </a:p>
        </p:txBody>
      </p:sp>
      <p:sp>
        <p:nvSpPr>
          <p:cNvPr id="40" name="Rectangle 39"/>
          <p:cNvSpPr/>
          <p:nvPr/>
        </p:nvSpPr>
        <p:spPr bwMode="auto">
          <a:xfrm>
            <a:off x="221197" y="196333"/>
            <a:ext cx="6466114" cy="2441866"/>
          </a:xfrm>
          <a:prstGeom prst="rect">
            <a:avLst/>
          </a:prstGeom>
          <a:solidFill>
            <a:schemeClr val="tx1"/>
          </a:solidFill>
          <a:ln w="9525" cap="flat" cmpd="sng" algn="ctr">
            <a:noFill/>
            <a:prstDash val="solid"/>
            <a:round/>
            <a:headEnd type="none" w="med" len="med"/>
            <a:tailEnd type="none" w="med" len="med"/>
          </a:ln>
          <a:effectLst/>
        </p:spPr>
        <p:txBody>
          <a:bodyPr vert="horz" wrap="square" lIns="71846" tIns="35923" rIns="71846" bIns="35923" numCol="1" rtlCol="0" anchor="ctr" anchorCtr="0" compatLnSpc="1">
            <a:prstTxWarp prst="textNoShape">
              <a:avLst/>
            </a:prstTxWarp>
          </a:bodyPr>
          <a:lstStyle/>
          <a:p>
            <a:pPr marL="578712" lvl="1" algn="l"/>
            <a:endParaRPr lang="en-US" sz="6285" i="0" dirty="0">
              <a:ln w="18415" cmpd="sng">
                <a:noFill/>
                <a:prstDash val="solid"/>
              </a:ln>
              <a:solidFill>
                <a:schemeClr val="bg1"/>
              </a:solidFill>
              <a:latin typeface="Arial" pitchFamily="-106" charset="0"/>
              <a:ea typeface="ＭＳ Ｐゴシック" pitchFamily="-106" charset="-128"/>
              <a:cs typeface="ＭＳ Ｐゴシック" pitchFamily="-106" charset="-128"/>
            </a:endParaRPr>
          </a:p>
        </p:txBody>
      </p:sp>
      <p:pic>
        <p:nvPicPr>
          <p:cNvPr id="42" name="Picture 41" descr="NREL Logo2010white.eps"/>
          <p:cNvPicPr>
            <a:picLocks noChangeAspect="1"/>
          </p:cNvPicPr>
          <p:nvPr/>
        </p:nvPicPr>
        <p:blipFill rotWithShape="1">
          <a:blip r:embed="rId6">
            <a:extLst>
              <a:ext uri="{28A0092B-C50C-407E-A947-70E740481C1C}">
                <a14:useLocalDpi xmlns:a14="http://schemas.microsoft.com/office/drawing/2010/main" val="0"/>
              </a:ext>
            </a:extLst>
          </a:blip>
          <a:srcRect b="15000"/>
          <a:stretch/>
        </p:blipFill>
        <p:spPr>
          <a:xfrm>
            <a:off x="1179139" y="905084"/>
            <a:ext cx="4550230" cy="1017814"/>
          </a:xfrm>
          <a:prstGeom prst="rect">
            <a:avLst/>
          </a:prstGeom>
        </p:spPr>
      </p:pic>
      <p:sp>
        <p:nvSpPr>
          <p:cNvPr id="43" name="TextBox 42"/>
          <p:cNvSpPr txBox="1"/>
          <p:nvPr/>
        </p:nvSpPr>
        <p:spPr>
          <a:xfrm>
            <a:off x="6895691" y="258382"/>
            <a:ext cx="31432909" cy="2147639"/>
          </a:xfrm>
          <a:prstGeom prst="rect">
            <a:avLst/>
          </a:prstGeom>
          <a:noFill/>
        </p:spPr>
        <p:txBody>
          <a:bodyPr wrap="square" lIns="718457" rtlCol="0">
            <a:spAutoFit/>
          </a:bodyPr>
          <a:lstStyle/>
          <a:p>
            <a:pPr marL="47395" lvl="1" algn="l"/>
            <a:r>
              <a:rPr lang="en-US" sz="6678" i="0" dirty="0">
                <a:ln w="18415" cmpd="sng">
                  <a:noFill/>
                  <a:prstDash val="solid"/>
                </a:ln>
                <a:solidFill>
                  <a:schemeClr val="accent6">
                    <a:lumMod val="75000"/>
                    <a:lumOff val="25000"/>
                  </a:schemeClr>
                </a:solidFill>
                <a:latin typeface="Arial" pitchFamily="-106" charset="0"/>
                <a:ea typeface="ＭＳ Ｐゴシック" pitchFamily="-106" charset="-128"/>
                <a:cs typeface="ＭＳ Ｐゴシック" pitchFamily="-106" charset="-128"/>
              </a:rPr>
              <a:t>Uncertainty quantification of PV annual energy estimates in the System Advisor Model</a:t>
            </a:r>
            <a:endParaRPr lang="en-US" sz="6678" dirty="0">
              <a:solidFill>
                <a:schemeClr val="accent6">
                  <a:lumMod val="75000"/>
                  <a:lumOff val="25000"/>
                </a:schemeClr>
              </a:solidFill>
            </a:endParaRPr>
          </a:p>
        </p:txBody>
      </p:sp>
      <p:sp>
        <p:nvSpPr>
          <p:cNvPr id="44" name="Text Box 14"/>
          <p:cNvSpPr txBox="1">
            <a:spLocks noChangeArrowheads="1"/>
          </p:cNvSpPr>
          <p:nvPr/>
        </p:nvSpPr>
        <p:spPr bwMode="auto">
          <a:xfrm>
            <a:off x="7619250" y="2343850"/>
            <a:ext cx="33850786" cy="1321965"/>
          </a:xfrm>
          <a:prstGeom prst="rect">
            <a:avLst/>
          </a:prstGeom>
          <a:noFill/>
          <a:ln w="9525">
            <a:noFill/>
            <a:miter lim="800000"/>
            <a:headEnd/>
            <a:tailEnd/>
          </a:ln>
        </p:spPr>
        <p:txBody>
          <a:bodyPr wrap="square" anchor="t">
            <a:spAutoFit/>
          </a:bodyPr>
          <a:lstStyle/>
          <a:p>
            <a:pPr marL="0" marR="0" algn="l">
              <a:lnSpc>
                <a:spcPct val="107000"/>
              </a:lnSpc>
              <a:spcBef>
                <a:spcPts val="0"/>
              </a:spcBef>
              <a:spcAft>
                <a:spcPts val="800"/>
              </a:spcAft>
            </a:pPr>
            <a:r>
              <a:rPr lang="en-US" sz="3540" b="0" i="0" dirty="0">
                <a:solidFill>
                  <a:schemeClr val="accent6"/>
                </a:solidFill>
                <a:effectLst/>
                <a:latin typeface="+mn-lt"/>
                <a:ea typeface="Calibri" panose="020F0502020204030204" pitchFamily="34" charset="0"/>
                <a:cs typeface="Times New Roman" panose="02020603050405020304" pitchFamily="18" charset="0"/>
              </a:rPr>
              <a:t>Matthew Prilliman</a:t>
            </a:r>
            <a:r>
              <a:rPr lang="en-US" sz="3540" b="0" i="0" baseline="30000" dirty="0">
                <a:solidFill>
                  <a:schemeClr val="accent6"/>
                </a:solidFill>
                <a:effectLst/>
                <a:latin typeface="+mn-lt"/>
                <a:ea typeface="Calibri" panose="020F0502020204030204" pitchFamily="34" charset="0"/>
                <a:cs typeface="Times New Roman" panose="02020603050405020304" pitchFamily="18" charset="0"/>
              </a:rPr>
              <a:t>1</a:t>
            </a:r>
            <a:r>
              <a:rPr lang="en-US" sz="3540" b="0" i="0" dirty="0">
                <a:solidFill>
                  <a:schemeClr val="accent6"/>
                </a:solidFill>
                <a:effectLst/>
                <a:latin typeface="+mn-lt"/>
                <a:ea typeface="Calibri" panose="020F0502020204030204" pitchFamily="34" charset="0"/>
                <a:cs typeface="Times New Roman" panose="02020603050405020304" pitchFamily="18" charset="0"/>
              </a:rPr>
              <a:t>, Cliff Hansen</a:t>
            </a:r>
            <a:r>
              <a:rPr lang="en-US" sz="3540" b="0" i="0" baseline="30000" dirty="0">
                <a:solidFill>
                  <a:schemeClr val="accent6"/>
                </a:solidFill>
                <a:effectLst/>
                <a:latin typeface="+mn-lt"/>
                <a:ea typeface="Calibri" panose="020F0502020204030204" pitchFamily="34" charset="0"/>
                <a:cs typeface="Times New Roman" panose="02020603050405020304" pitchFamily="18" charset="0"/>
              </a:rPr>
              <a:t>2</a:t>
            </a:r>
            <a:r>
              <a:rPr lang="en-US" sz="3540" b="0" i="0" dirty="0">
                <a:solidFill>
                  <a:schemeClr val="accent6"/>
                </a:solidFill>
                <a:effectLst/>
                <a:latin typeface="+mn-lt"/>
                <a:ea typeface="Calibri" panose="020F0502020204030204" pitchFamily="34" charset="0"/>
                <a:cs typeface="Times New Roman" panose="02020603050405020304" pitchFamily="18" charset="0"/>
              </a:rPr>
              <a:t>, Janine Keith</a:t>
            </a:r>
            <a:r>
              <a:rPr lang="en-US" sz="3540" b="0" i="0" baseline="30000" dirty="0">
                <a:solidFill>
                  <a:schemeClr val="accent6"/>
                </a:solidFill>
                <a:effectLst/>
                <a:latin typeface="+mn-lt"/>
                <a:ea typeface="Calibri" panose="020F0502020204030204" pitchFamily="34" charset="0"/>
                <a:cs typeface="Times New Roman" panose="02020603050405020304" pitchFamily="18" charset="0"/>
              </a:rPr>
              <a:t>1</a:t>
            </a:r>
            <a:r>
              <a:rPr lang="en-US" sz="3540" b="0" i="0" dirty="0">
                <a:solidFill>
                  <a:schemeClr val="accent6"/>
                </a:solidFill>
                <a:effectLst/>
                <a:latin typeface="+mn-lt"/>
                <a:ea typeface="Calibri" panose="020F0502020204030204" pitchFamily="34" charset="0"/>
                <a:cs typeface="Times New Roman" panose="02020603050405020304" pitchFamily="18" charset="0"/>
              </a:rPr>
              <a:t> , Steven Janzou</a:t>
            </a:r>
            <a:r>
              <a:rPr lang="en-US" sz="3540" b="0" i="0" baseline="30000" dirty="0">
                <a:solidFill>
                  <a:schemeClr val="accent6"/>
                </a:solidFill>
                <a:effectLst/>
                <a:latin typeface="+mn-lt"/>
                <a:ea typeface="Calibri" panose="020F0502020204030204" pitchFamily="34" charset="0"/>
                <a:cs typeface="Times New Roman" panose="02020603050405020304" pitchFamily="18" charset="0"/>
              </a:rPr>
              <a:t>1</a:t>
            </a:r>
            <a:endParaRPr lang="en-US" sz="3540" b="0" i="0" dirty="0">
              <a:solidFill>
                <a:schemeClr val="accent6"/>
              </a:solidFill>
              <a:effectLst/>
              <a:latin typeface="+mn-lt"/>
              <a:ea typeface="Calibri" panose="020F0502020204030204" pitchFamily="34" charset="0"/>
              <a:cs typeface="Times New Roman" panose="02020603050405020304" pitchFamily="18" charset="0"/>
            </a:endParaRPr>
          </a:p>
          <a:p>
            <a:pPr algn="l">
              <a:spcBef>
                <a:spcPts val="0"/>
              </a:spcBef>
            </a:pPr>
            <a:r>
              <a:rPr lang="en-US" sz="3200" b="0" i="0" baseline="30000" dirty="0">
                <a:solidFill>
                  <a:schemeClr val="accent6"/>
                </a:solidFill>
                <a:effectLst/>
                <a:latin typeface="+mn-lt"/>
                <a:ea typeface="Calibri" panose="020F0502020204030204" pitchFamily="34" charset="0"/>
                <a:cs typeface="Times New Roman" panose="02020603050405020304" pitchFamily="18" charset="0"/>
              </a:rPr>
              <a:t>1</a:t>
            </a:r>
            <a:r>
              <a:rPr lang="en-US" sz="3536" b="0" i="0" dirty="0">
                <a:solidFill>
                  <a:schemeClr val="accent6">
                    <a:lumMod val="75000"/>
                    <a:lumOff val="25000"/>
                  </a:schemeClr>
                </a:solidFill>
              </a:rPr>
              <a:t>National Renewable Energy Laboratory, Golden, CO, 80401, USA; </a:t>
            </a:r>
            <a:r>
              <a:rPr lang="en-US" sz="3200" b="0" i="0" baseline="30000" dirty="0">
                <a:solidFill>
                  <a:schemeClr val="accent6"/>
                </a:solidFill>
                <a:effectLst/>
                <a:latin typeface="+mn-lt"/>
                <a:ea typeface="Calibri" panose="020F0502020204030204" pitchFamily="34" charset="0"/>
                <a:cs typeface="Times New Roman" panose="02020603050405020304" pitchFamily="18" charset="0"/>
              </a:rPr>
              <a:t>2</a:t>
            </a:r>
            <a:r>
              <a:rPr lang="en-US" sz="3536" b="0" i="0" dirty="0">
                <a:solidFill>
                  <a:schemeClr val="accent6">
                    <a:lumMod val="75000"/>
                    <a:lumOff val="25000"/>
                  </a:schemeClr>
                </a:solidFill>
              </a:rPr>
              <a:t>University Sandia National Laboratories, Albuquerque, NM, 87123</a:t>
            </a:r>
          </a:p>
        </p:txBody>
      </p:sp>
      <p:sp>
        <p:nvSpPr>
          <p:cNvPr id="19" name="TextBox 18">
            <a:extLst>
              <a:ext uri="{FF2B5EF4-FFF2-40B4-BE49-F238E27FC236}">
                <a16:creationId xmlns:a16="http://schemas.microsoft.com/office/drawing/2014/main" id="{6B7B3EB5-D053-5345-BB86-35283F76AA6F}"/>
              </a:ext>
            </a:extLst>
          </p:cNvPr>
          <p:cNvSpPr txBox="1"/>
          <p:nvPr/>
        </p:nvSpPr>
        <p:spPr>
          <a:xfrm>
            <a:off x="227329" y="28924615"/>
            <a:ext cx="19520993" cy="1095428"/>
          </a:xfrm>
          <a:prstGeom prst="rect">
            <a:avLst/>
          </a:prstGeom>
          <a:noFill/>
        </p:spPr>
        <p:txBody>
          <a:bodyPr wrap="square" rtlCol="0">
            <a:spAutoFit/>
          </a:bodyPr>
          <a:lstStyle/>
          <a:p>
            <a:pPr algn="l">
              <a:lnSpc>
                <a:spcPts val="2043"/>
              </a:lnSpc>
            </a:pPr>
            <a:r>
              <a:rPr lang="en-US" sz="1414" dirty="0">
                <a:solidFill>
                  <a:schemeClr val="tx2">
                    <a:lumMod val="75000"/>
                  </a:schemeClr>
                </a:solidFill>
              </a:rPr>
              <a:t>This work was authored in part by the National Renewable Energy Laboratory, operated by Alliance for Sustainable Energy, LLC, for the U.S. Department of Energy (DOE) under Contract No. DE-AC36-08GO28308. Funding provided by the U.S. Department of Energy’s Office of Energy Efficiency and Renewable Energy (EERE) under the Solar Energy Technologies Office Award Number DE-EE0008168. The views expressed in the article do not necessarily represent the views of the DOE or the U.S. Government. The U.S. Government retains and the publisher, by accepting the article for publication, acknowledges that the U.S. Government retains a nonexclusive, paid-up, irrevocable, worldwide license to publish or reproduce the published form of this work, or allow others to do so, for U.S. Government purposes.</a:t>
            </a:r>
          </a:p>
        </p:txBody>
      </p:sp>
      <p:cxnSp>
        <p:nvCxnSpPr>
          <p:cNvPr id="20" name="Straight Connector 14">
            <a:extLst>
              <a:ext uri="{FF2B5EF4-FFF2-40B4-BE49-F238E27FC236}">
                <a16:creationId xmlns:a16="http://schemas.microsoft.com/office/drawing/2014/main" id="{610A57C3-2F3C-EF4C-7D29-0C3D36EAFFAB}"/>
              </a:ext>
            </a:extLst>
          </p:cNvPr>
          <p:cNvCxnSpPr>
            <a:cxnSpLocks noChangeShapeType="1"/>
          </p:cNvCxnSpPr>
          <p:nvPr/>
        </p:nvCxnSpPr>
        <p:spPr bwMode="auto">
          <a:xfrm flipV="1">
            <a:off x="315851" y="4176099"/>
            <a:ext cx="41430697" cy="40287"/>
          </a:xfrm>
          <a:prstGeom prst="line">
            <a:avLst/>
          </a:prstGeom>
          <a:noFill/>
          <a:ln w="76200" cmpd="sng">
            <a:solidFill>
              <a:schemeClr val="tx1"/>
            </a:solidFill>
            <a:round/>
            <a:headEnd/>
            <a:tailEnd/>
          </a:ln>
        </p:spPr>
      </p:cxnSp>
      <p:sp>
        <p:nvSpPr>
          <p:cNvPr id="27" name="Text Box 15">
            <a:extLst>
              <a:ext uri="{FF2B5EF4-FFF2-40B4-BE49-F238E27FC236}">
                <a16:creationId xmlns:a16="http://schemas.microsoft.com/office/drawing/2014/main" id="{A6FA367B-8DF2-39C4-8394-476CA78C48D8}"/>
              </a:ext>
            </a:extLst>
          </p:cNvPr>
          <p:cNvSpPr txBox="1">
            <a:spLocks noChangeArrowheads="1"/>
          </p:cNvSpPr>
          <p:nvPr/>
        </p:nvSpPr>
        <p:spPr bwMode="auto">
          <a:xfrm>
            <a:off x="598093" y="5310967"/>
            <a:ext cx="8456819" cy="12495728"/>
          </a:xfrm>
          <a:prstGeom prst="rect">
            <a:avLst/>
          </a:prstGeom>
          <a:noFill/>
          <a:ln w="9525">
            <a:noFill/>
            <a:miter lim="800000"/>
            <a:headEnd/>
            <a:tailEnd/>
          </a:ln>
        </p:spPr>
        <p:txBody>
          <a:bodyPr wrap="square">
            <a:spAutoFit/>
          </a:bodyPr>
          <a:lstStyle/>
          <a:p>
            <a:pPr algn="just"/>
            <a:r>
              <a:rPr lang="en-US" sz="2600" b="0" i="0" dirty="0">
                <a:solidFill>
                  <a:schemeClr val="accent6"/>
                </a:solidFill>
              </a:rPr>
              <a:t>Uncertainty  in  photovoltaic  (PV)  annual energy  estimates  is  a key modeling area in which growth and better understanding is needed.  The  main concern is a lack of rigorous methodologies for uncertainty quantification that is accepted by the PV industry. Uncertainty  in  energy  production  estimates  arises  from  variability  of  the  solar  resource,  inexact  PV  performance models  and  their  parameters,  and  system  reliability  considerations.  Uncertainty  in  annual  energy  production  is frequently  calculated  for  PV projects  to  quantify  financial  risk.  Key  statistics  for  energy,  such  as  the  P- values  “P50”  and  “P90” are  used  by  financing  institutions  to  calculate  the  repayment  risk  for  the  project.  The  current  methods  to estimate  these  statistics  are  typically  proprietary,  specialized,  and  involve  significant  post-processing  of  commercial performance  model  results.  This  black-box  approach  leads  to  inconsistent  P-value  estimates  from  different  parties, which  reduces  investors’  confidence  in  the  results.  The new uncertainty quantification methods proposed here offer a standardized methodology in which modeling factors are assigned uncertainty distributions that are then applied in Monte Carlo analysis in conjunction with inter-annual variability analysis (IAV) to generate P-values on annual energy. Separating the uncertainty from modeling factors and the IAV helps to better communicate energy yield modeling uncertainty and leads to better investment decisions. The methodology presented here is available in the 2022.11.21 version of the System Advisor Model (SAM). </a:t>
            </a:r>
          </a:p>
        </p:txBody>
      </p:sp>
      <p:sp>
        <p:nvSpPr>
          <p:cNvPr id="31" name="Text Box 18">
            <a:extLst>
              <a:ext uri="{FF2B5EF4-FFF2-40B4-BE49-F238E27FC236}">
                <a16:creationId xmlns:a16="http://schemas.microsoft.com/office/drawing/2014/main" id="{577CAEA3-7102-EAD3-41E7-E147BD8923BD}"/>
              </a:ext>
            </a:extLst>
          </p:cNvPr>
          <p:cNvSpPr txBox="1">
            <a:spLocks noChangeArrowheads="1"/>
          </p:cNvSpPr>
          <p:nvPr/>
        </p:nvSpPr>
        <p:spPr bwMode="auto">
          <a:xfrm>
            <a:off x="594624" y="17696109"/>
            <a:ext cx="8460288" cy="745269"/>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Methodology</a:t>
            </a:r>
            <a:endParaRPr lang="en-US" sz="8642" b="0" i="0" dirty="0">
              <a:solidFill>
                <a:schemeClr val="accent6"/>
              </a:solidFill>
            </a:endParaRPr>
          </a:p>
        </p:txBody>
      </p:sp>
      <p:sp>
        <p:nvSpPr>
          <p:cNvPr id="32" name="Text Box 15">
            <a:extLst>
              <a:ext uri="{FF2B5EF4-FFF2-40B4-BE49-F238E27FC236}">
                <a16:creationId xmlns:a16="http://schemas.microsoft.com/office/drawing/2014/main" id="{DA095758-9B2D-FF88-7314-B520C15023A4}"/>
              </a:ext>
            </a:extLst>
          </p:cNvPr>
          <p:cNvSpPr txBox="1">
            <a:spLocks noChangeArrowheads="1"/>
          </p:cNvSpPr>
          <p:nvPr/>
        </p:nvSpPr>
        <p:spPr bwMode="auto">
          <a:xfrm>
            <a:off x="594624" y="18427638"/>
            <a:ext cx="8460288" cy="10095071"/>
          </a:xfrm>
          <a:prstGeom prst="rect">
            <a:avLst/>
          </a:prstGeom>
          <a:noFill/>
          <a:ln w="9525">
            <a:noFill/>
            <a:miter lim="800000"/>
            <a:headEnd/>
            <a:tailEnd/>
          </a:ln>
        </p:spPr>
        <p:txBody>
          <a:bodyPr wrap="square">
            <a:spAutoFit/>
          </a:bodyPr>
          <a:lstStyle/>
          <a:p>
            <a:pPr marL="377153" indent="-377153" algn="just">
              <a:buFont typeface="Arial" panose="020B0604020202020204" pitchFamily="34" charset="0"/>
              <a:buChar char="•"/>
            </a:pPr>
            <a:r>
              <a:rPr lang="en-US" sz="2600" b="0" i="0" dirty="0">
                <a:solidFill>
                  <a:schemeClr val="accent6"/>
                </a:solidFill>
              </a:rPr>
              <a:t>Separate the uncertainty in PV annual energy estimation into two categories: </a:t>
            </a:r>
            <a:r>
              <a:rPr lang="en-US" sz="2600" i="0" dirty="0">
                <a:solidFill>
                  <a:schemeClr val="accent6"/>
                </a:solidFill>
              </a:rPr>
              <a:t>aleatory</a:t>
            </a:r>
            <a:r>
              <a:rPr lang="en-US" sz="2600" b="0" i="0" dirty="0">
                <a:solidFill>
                  <a:schemeClr val="accent6"/>
                </a:solidFill>
              </a:rPr>
              <a:t> </a:t>
            </a:r>
            <a:r>
              <a:rPr lang="en-US" sz="2600" i="0" dirty="0">
                <a:solidFill>
                  <a:schemeClr val="accent6"/>
                </a:solidFill>
              </a:rPr>
              <a:t>uncertainty</a:t>
            </a:r>
            <a:r>
              <a:rPr lang="en-US" sz="2600" b="0" i="0" dirty="0">
                <a:solidFill>
                  <a:schemeClr val="accent6"/>
                </a:solidFill>
              </a:rPr>
              <a:t> and </a:t>
            </a:r>
            <a:r>
              <a:rPr lang="en-US" sz="2600" i="0" dirty="0">
                <a:solidFill>
                  <a:schemeClr val="accent6"/>
                </a:solidFill>
              </a:rPr>
              <a:t>epistemic</a:t>
            </a:r>
            <a:r>
              <a:rPr lang="en-US" sz="2600" b="0" i="0" dirty="0">
                <a:solidFill>
                  <a:schemeClr val="accent6"/>
                </a:solidFill>
              </a:rPr>
              <a:t> </a:t>
            </a:r>
            <a:r>
              <a:rPr lang="en-US" sz="2600" i="0" dirty="0">
                <a:solidFill>
                  <a:schemeClr val="accent6"/>
                </a:solidFill>
              </a:rPr>
              <a:t>uncertainty</a:t>
            </a:r>
          </a:p>
          <a:p>
            <a:pPr marL="377153" indent="-377153" algn="just">
              <a:buFont typeface="Arial" panose="020B0604020202020204" pitchFamily="34" charset="0"/>
              <a:buChar char="•"/>
            </a:pPr>
            <a:r>
              <a:rPr lang="en-US" sz="2600" i="0" dirty="0">
                <a:solidFill>
                  <a:schemeClr val="accent6"/>
                </a:solidFill>
              </a:rPr>
              <a:t>Aleatory uncertainty </a:t>
            </a:r>
            <a:r>
              <a:rPr lang="en-US" sz="2600" b="0" i="0" dirty="0">
                <a:solidFill>
                  <a:schemeClr val="accent6"/>
                </a:solidFill>
              </a:rPr>
              <a:t>: uncertainty stemming from the randomness of variables that cannot be better known or understood. The main source for this category is inter-annual variability (IAV) in weather data across years. </a:t>
            </a:r>
          </a:p>
          <a:p>
            <a:pPr marL="377153" indent="-377153" algn="just">
              <a:buFont typeface="Arial" panose="020B0604020202020204" pitchFamily="34" charset="0"/>
              <a:buChar char="•"/>
            </a:pPr>
            <a:r>
              <a:rPr lang="en-US" sz="2600" i="0" dirty="0">
                <a:solidFill>
                  <a:schemeClr val="accent6"/>
                </a:solidFill>
              </a:rPr>
              <a:t>Epistemic uncertainty </a:t>
            </a:r>
            <a:r>
              <a:rPr lang="en-US" sz="2600" b="0" i="0" dirty="0">
                <a:solidFill>
                  <a:schemeClr val="accent6"/>
                </a:solidFill>
              </a:rPr>
              <a:t>: uncertainty from modeling parameters, data, and model equations that can theoretically be improved through improvements in models or more accuracy in data measurement. </a:t>
            </a:r>
          </a:p>
          <a:p>
            <a:pPr marL="377153" indent="-377153" algn="just">
              <a:buFont typeface="Arial" panose="020B0604020202020204" pitchFamily="34" charset="0"/>
              <a:buChar char="•"/>
            </a:pPr>
            <a:r>
              <a:rPr lang="en-US" sz="2600" b="0" i="0" dirty="0">
                <a:solidFill>
                  <a:schemeClr val="accent6"/>
                </a:solidFill>
              </a:rPr>
              <a:t>Epistemic uncertainty is estimated with factors for each modeling component that represents uncertainty in annual energy estimates due to each factor</a:t>
            </a:r>
          </a:p>
          <a:p>
            <a:pPr marL="377153" indent="-377153" algn="just">
              <a:buFont typeface="Arial" panose="020B0604020202020204" pitchFamily="34" charset="0"/>
              <a:buChar char="•"/>
            </a:pPr>
            <a:r>
              <a:rPr lang="en-US" sz="2600" b="0" i="0" dirty="0">
                <a:solidFill>
                  <a:schemeClr val="accent6"/>
                </a:solidFill>
              </a:rPr>
              <a:t>Factors are treated as a distribution that are then sampled through Monte Carlo methodology and applied to a base annual energy value to generate a distribution of annual energy values for base weather year [1]</a:t>
            </a:r>
          </a:p>
          <a:p>
            <a:pPr marL="377153" indent="-377153" algn="just">
              <a:buFont typeface="Arial" panose="020B0604020202020204" pitchFamily="34" charset="0"/>
              <a:buChar char="•"/>
            </a:pPr>
            <a:r>
              <a:rPr lang="en-US" sz="2600" b="0" i="0" dirty="0">
                <a:solidFill>
                  <a:schemeClr val="accent6"/>
                </a:solidFill>
              </a:rPr>
              <a:t>Process is repeated for n weather years provided by modeler with same factor distribution set</a:t>
            </a:r>
          </a:p>
          <a:p>
            <a:pPr marL="377153" indent="-377153" algn="just">
              <a:buFont typeface="Arial" panose="020B0604020202020204" pitchFamily="34" charset="0"/>
              <a:buChar char="•"/>
            </a:pPr>
            <a:r>
              <a:rPr lang="en-US" sz="2600" b="0" i="0" dirty="0">
                <a:solidFill>
                  <a:schemeClr val="accent6"/>
                </a:solidFill>
              </a:rPr>
              <a:t>Results show impacts of aleatory and epistemic uncertainty separately along with the combined uncertainty and </a:t>
            </a:r>
            <a:r>
              <a:rPr lang="en-US" sz="2600" b="0" i="0" dirty="0" err="1">
                <a:solidFill>
                  <a:schemeClr val="accent6"/>
                </a:solidFill>
              </a:rPr>
              <a:t>Pxx</a:t>
            </a:r>
            <a:r>
              <a:rPr lang="en-US" sz="2600" b="0" i="0" dirty="0">
                <a:solidFill>
                  <a:schemeClr val="accent6"/>
                </a:solidFill>
              </a:rPr>
              <a:t> probability of exceedance values</a:t>
            </a:r>
          </a:p>
        </p:txBody>
      </p:sp>
      <p:sp>
        <p:nvSpPr>
          <p:cNvPr id="47" name="Text Box 18">
            <a:extLst>
              <a:ext uri="{FF2B5EF4-FFF2-40B4-BE49-F238E27FC236}">
                <a16:creationId xmlns:a16="http://schemas.microsoft.com/office/drawing/2014/main" id="{8108F485-AB11-C66D-938F-3E99ADC49ABF}"/>
              </a:ext>
            </a:extLst>
          </p:cNvPr>
          <p:cNvSpPr txBox="1">
            <a:spLocks noChangeArrowheads="1"/>
          </p:cNvSpPr>
          <p:nvPr/>
        </p:nvSpPr>
        <p:spPr bwMode="auto">
          <a:xfrm>
            <a:off x="9455821" y="4458446"/>
            <a:ext cx="9635834" cy="745269"/>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Uncertainty factors</a:t>
            </a:r>
            <a:endParaRPr lang="en-US" sz="8642" b="0" i="0" dirty="0">
              <a:solidFill>
                <a:schemeClr val="accent6"/>
              </a:solidFill>
            </a:endParaRPr>
          </a:p>
        </p:txBody>
      </p:sp>
      <p:sp>
        <p:nvSpPr>
          <p:cNvPr id="49" name="Text Box 15">
            <a:extLst>
              <a:ext uri="{FF2B5EF4-FFF2-40B4-BE49-F238E27FC236}">
                <a16:creationId xmlns:a16="http://schemas.microsoft.com/office/drawing/2014/main" id="{E334EDED-73E9-1DCB-4F0D-72ECB082C5A3}"/>
              </a:ext>
            </a:extLst>
          </p:cNvPr>
          <p:cNvSpPr txBox="1">
            <a:spLocks noChangeArrowheads="1"/>
          </p:cNvSpPr>
          <p:nvPr/>
        </p:nvSpPr>
        <p:spPr bwMode="auto">
          <a:xfrm>
            <a:off x="9709083" y="5326542"/>
            <a:ext cx="8935137" cy="4474302"/>
          </a:xfrm>
          <a:prstGeom prst="rect">
            <a:avLst/>
          </a:prstGeom>
          <a:noFill/>
          <a:ln w="9525">
            <a:noFill/>
            <a:miter lim="800000"/>
            <a:headEnd/>
            <a:tailEnd/>
          </a:ln>
        </p:spPr>
        <p:txBody>
          <a:bodyPr wrap="square">
            <a:spAutoFit/>
          </a:bodyPr>
          <a:lstStyle/>
          <a:p>
            <a:pPr marL="377153" indent="-377153" algn="just">
              <a:buFont typeface="Arial" panose="020B0604020202020204" pitchFamily="34" charset="0"/>
              <a:buChar char="•"/>
            </a:pPr>
            <a:r>
              <a:rPr lang="en-US" sz="2600" b="0" i="0" dirty="0">
                <a:solidFill>
                  <a:schemeClr val="accent6"/>
                </a:solidFill>
              </a:rPr>
              <a:t>Factors chosen based on previous IEA Task 13 work, understanding of model chain for PV annual energy estimates [2]</a:t>
            </a:r>
          </a:p>
          <a:p>
            <a:pPr marL="377153" indent="-377153" algn="just">
              <a:buFont typeface="Arial" panose="020B0604020202020204" pitchFamily="34" charset="0"/>
              <a:buChar char="•"/>
            </a:pPr>
            <a:r>
              <a:rPr lang="en-US" sz="2600" b="0" i="0" dirty="0">
                <a:solidFill>
                  <a:schemeClr val="accent6"/>
                </a:solidFill>
              </a:rPr>
              <a:t>First-order factors: more impact on annual energy estimates, wider uncertainty distributions</a:t>
            </a:r>
          </a:p>
          <a:p>
            <a:pPr marL="377153" indent="-377153" algn="just">
              <a:buFont typeface="Arial" panose="020B0604020202020204" pitchFamily="34" charset="0"/>
              <a:buChar char="•"/>
            </a:pPr>
            <a:r>
              <a:rPr lang="en-US" sz="2600" b="0" i="0" dirty="0">
                <a:solidFill>
                  <a:schemeClr val="accent6"/>
                </a:solidFill>
              </a:rPr>
              <a:t>Second-order factors: less sensitivity in annual energy, narrower distributions</a:t>
            </a:r>
          </a:p>
          <a:p>
            <a:pPr marL="377153" indent="-377153" algn="just">
              <a:buFont typeface="Arial" panose="020B0604020202020204" pitchFamily="34" charset="0"/>
              <a:buChar char="•"/>
            </a:pPr>
            <a:r>
              <a:rPr lang="en-US" sz="2600" b="0" i="0" dirty="0">
                <a:solidFill>
                  <a:schemeClr val="accent6"/>
                </a:solidFill>
              </a:rPr>
              <a:t>Other factors not listed: Effects of snow and soiling loss</a:t>
            </a:r>
          </a:p>
          <a:p>
            <a:pPr marL="377153" indent="-377153" algn="just">
              <a:buFont typeface="Arial" panose="020B0604020202020204" pitchFamily="34" charset="0"/>
              <a:buChar char="•"/>
            </a:pPr>
            <a:r>
              <a:rPr lang="en-US" sz="2600" b="0" i="0" dirty="0">
                <a:solidFill>
                  <a:schemeClr val="accent6"/>
                </a:solidFill>
              </a:rPr>
              <a:t>Factor distributions can be normal, uniform, triangular distribution, etc. </a:t>
            </a:r>
          </a:p>
          <a:p>
            <a:pPr marL="377153" indent="-377153" algn="just">
              <a:buFont typeface="Arial" panose="020B0604020202020204" pitchFamily="34" charset="0"/>
              <a:buChar char="•"/>
            </a:pPr>
            <a:endParaRPr lang="en-US" sz="2475" b="0" i="0" dirty="0">
              <a:solidFill>
                <a:schemeClr val="accent6"/>
              </a:solidFill>
            </a:endParaRPr>
          </a:p>
        </p:txBody>
      </p:sp>
      <p:sp>
        <p:nvSpPr>
          <p:cNvPr id="50" name="Text Box 18">
            <a:extLst>
              <a:ext uri="{FF2B5EF4-FFF2-40B4-BE49-F238E27FC236}">
                <a16:creationId xmlns:a16="http://schemas.microsoft.com/office/drawing/2014/main" id="{43FD1CB9-6EFB-C421-086A-3B02019A16AD}"/>
              </a:ext>
            </a:extLst>
          </p:cNvPr>
          <p:cNvSpPr txBox="1">
            <a:spLocks noChangeArrowheads="1"/>
          </p:cNvSpPr>
          <p:nvPr/>
        </p:nvSpPr>
        <p:spPr bwMode="auto">
          <a:xfrm>
            <a:off x="9709082" y="23625245"/>
            <a:ext cx="8935137" cy="745269"/>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Discussion</a:t>
            </a:r>
          </a:p>
        </p:txBody>
      </p:sp>
      <p:sp>
        <p:nvSpPr>
          <p:cNvPr id="55" name="Text Box 15">
            <a:extLst>
              <a:ext uri="{FF2B5EF4-FFF2-40B4-BE49-F238E27FC236}">
                <a16:creationId xmlns:a16="http://schemas.microsoft.com/office/drawing/2014/main" id="{EC05B563-C2A1-2FEC-A36C-A42E5CB270E0}"/>
              </a:ext>
            </a:extLst>
          </p:cNvPr>
          <p:cNvSpPr txBox="1">
            <a:spLocks noChangeArrowheads="1"/>
          </p:cNvSpPr>
          <p:nvPr/>
        </p:nvSpPr>
        <p:spPr bwMode="auto">
          <a:xfrm>
            <a:off x="9601947" y="24547937"/>
            <a:ext cx="8938748" cy="2862322"/>
          </a:xfrm>
          <a:prstGeom prst="rect">
            <a:avLst/>
          </a:prstGeom>
          <a:noFill/>
          <a:ln w="9525">
            <a:noFill/>
            <a:miter lim="800000"/>
            <a:headEnd/>
            <a:tailEnd/>
          </a:ln>
        </p:spPr>
        <p:txBody>
          <a:bodyPr wrap="square">
            <a:spAutoFit/>
          </a:bodyPr>
          <a:lstStyle/>
          <a:p>
            <a:pPr marL="377153" indent="-377153" algn="just">
              <a:buFont typeface="Arial" panose="020B0604020202020204" pitchFamily="34" charset="0"/>
              <a:buChar char="•"/>
            </a:pPr>
            <a:r>
              <a:rPr lang="en-US" sz="3000" i="0" dirty="0"/>
              <a:t>Would you consider incorporating the SAM methodology presented here into your modeling workflow? </a:t>
            </a:r>
          </a:p>
          <a:p>
            <a:pPr marL="377153" indent="-377153" algn="just">
              <a:buFont typeface="Arial" panose="020B0604020202020204" pitchFamily="34" charset="0"/>
              <a:buChar char="•"/>
            </a:pPr>
            <a:r>
              <a:rPr lang="en-US" sz="3000" i="0" dirty="0"/>
              <a:t>Which uncertainty factor do you struggle the most to quantify? Are there factors not listed here that we should consider?</a:t>
            </a:r>
          </a:p>
        </p:txBody>
      </p:sp>
      <p:sp>
        <p:nvSpPr>
          <p:cNvPr id="56" name="Text Box 18">
            <a:extLst>
              <a:ext uri="{FF2B5EF4-FFF2-40B4-BE49-F238E27FC236}">
                <a16:creationId xmlns:a16="http://schemas.microsoft.com/office/drawing/2014/main" id="{61448E76-F247-DB51-27E5-17C245F3F306}"/>
              </a:ext>
            </a:extLst>
          </p:cNvPr>
          <p:cNvSpPr txBox="1">
            <a:spLocks noChangeArrowheads="1"/>
          </p:cNvSpPr>
          <p:nvPr/>
        </p:nvSpPr>
        <p:spPr bwMode="auto">
          <a:xfrm>
            <a:off x="19371529" y="26121849"/>
            <a:ext cx="22375019" cy="745269"/>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References</a:t>
            </a:r>
            <a:endParaRPr lang="en-US" sz="8642" b="0" i="0" dirty="0">
              <a:solidFill>
                <a:schemeClr val="accent6"/>
              </a:solidFill>
            </a:endParaRPr>
          </a:p>
        </p:txBody>
      </p:sp>
      <p:sp>
        <p:nvSpPr>
          <p:cNvPr id="61" name="Text Box 15">
            <a:extLst>
              <a:ext uri="{FF2B5EF4-FFF2-40B4-BE49-F238E27FC236}">
                <a16:creationId xmlns:a16="http://schemas.microsoft.com/office/drawing/2014/main" id="{C09E521E-ABE6-9639-F81F-3F10DAEEB8A0}"/>
              </a:ext>
            </a:extLst>
          </p:cNvPr>
          <p:cNvSpPr txBox="1">
            <a:spLocks noChangeArrowheads="1"/>
          </p:cNvSpPr>
          <p:nvPr/>
        </p:nvSpPr>
        <p:spPr bwMode="auto">
          <a:xfrm>
            <a:off x="20346958" y="26953049"/>
            <a:ext cx="20853378" cy="1569660"/>
          </a:xfrm>
          <a:prstGeom prst="rect">
            <a:avLst/>
          </a:prstGeom>
          <a:noFill/>
          <a:ln w="9525">
            <a:noFill/>
            <a:miter lim="800000"/>
            <a:headEnd/>
            <a:tailEnd/>
          </a:ln>
        </p:spPr>
        <p:txBody>
          <a:bodyPr wrap="square">
            <a:spAutoFit/>
          </a:bodyPr>
          <a:lstStyle/>
          <a:p>
            <a:pPr marL="377153" indent="-377153" algn="just">
              <a:buFont typeface="Arial" panose="020B0604020202020204" pitchFamily="34" charset="0"/>
              <a:buChar char="•"/>
            </a:pPr>
            <a:r>
              <a:rPr lang="en-US" sz="1600" b="0" i="0" dirty="0">
                <a:solidFill>
                  <a:schemeClr val="accent6"/>
                </a:solidFill>
              </a:rPr>
              <a:t>[1] Prilliman, Matthew J., Clifford W. Hansen, Janine M.F. Keith, Steven Janzou, Marios Theristis, Aaron </a:t>
            </a:r>
            <a:r>
              <a:rPr lang="en-US" sz="1600" b="0" i="0" dirty="0" err="1">
                <a:solidFill>
                  <a:schemeClr val="accent6"/>
                </a:solidFill>
              </a:rPr>
              <a:t>Scheiner</a:t>
            </a:r>
            <a:r>
              <a:rPr lang="en-US" sz="1600" b="0" i="0" dirty="0">
                <a:solidFill>
                  <a:schemeClr val="accent6"/>
                </a:solidFill>
              </a:rPr>
              <a:t>, and Ellis </a:t>
            </a:r>
            <a:r>
              <a:rPr lang="en-US" sz="1600" b="0" i="0" dirty="0" err="1">
                <a:solidFill>
                  <a:schemeClr val="accent6"/>
                </a:solidFill>
              </a:rPr>
              <a:t>Ozakyol</a:t>
            </a:r>
            <a:r>
              <a:rPr lang="en-US" sz="1600" b="0" i="0" dirty="0">
                <a:solidFill>
                  <a:schemeClr val="accent6"/>
                </a:solidFill>
              </a:rPr>
              <a:t>. 2023. Quantifying Uncertainty in PV Energy Estimates Final Report. Golden, CO: National Renewable Energy Laboratory. NREL/TP-7A40-84993. https://www.nrel.gov/docs/fy23osti/84993.pdf.</a:t>
            </a:r>
          </a:p>
          <a:p>
            <a:pPr marL="377153" indent="-377153" algn="just">
              <a:buFont typeface="Arial" panose="020B0604020202020204" pitchFamily="34" charset="0"/>
              <a:buChar char="•"/>
            </a:pPr>
            <a:r>
              <a:rPr lang="en-US" sz="1600" b="0" i="0" dirty="0">
                <a:solidFill>
                  <a:schemeClr val="accent6"/>
                </a:solidFill>
              </a:rPr>
              <a:t>[2] </a:t>
            </a:r>
            <a:r>
              <a:rPr lang="en-US" sz="1600" b="0" i="0" dirty="0" err="1">
                <a:solidFill>
                  <a:schemeClr val="accent6"/>
                </a:solidFill>
              </a:rPr>
              <a:t>Reise</a:t>
            </a:r>
            <a:r>
              <a:rPr lang="en-US" sz="1600" b="0" i="0" dirty="0">
                <a:solidFill>
                  <a:schemeClr val="accent6"/>
                </a:solidFill>
              </a:rPr>
              <a:t>,  C.  ,  Müller,  B.  2018.  Uncertainties  in  PV  System  Yield  Predictions  and  Assessments.  Intl.  Energy  Agency Report  IEA-PVPS  T13-12:2018.  ISBN  978-3-906042-51-0. </a:t>
            </a:r>
          </a:p>
          <a:p>
            <a:pPr marL="377153" indent="-377153" algn="just">
              <a:buFont typeface="Arial" panose="020B0604020202020204" pitchFamily="34" charset="0"/>
              <a:buChar char="•"/>
            </a:pPr>
            <a:r>
              <a:rPr lang="en-US" sz="1600" b="0" i="0" dirty="0">
                <a:solidFill>
                  <a:schemeClr val="accent6"/>
                </a:solidFill>
              </a:rPr>
              <a:t>[3] Hansen,  C.,  </a:t>
            </a:r>
            <a:r>
              <a:rPr lang="en-US" sz="1600" b="0" i="0" dirty="0" err="1">
                <a:solidFill>
                  <a:schemeClr val="accent6"/>
                </a:solidFill>
              </a:rPr>
              <a:t>Scheiner</a:t>
            </a:r>
            <a:r>
              <a:rPr lang="en-US" sz="1600" b="0" i="0" dirty="0">
                <a:solidFill>
                  <a:schemeClr val="accent6"/>
                </a:solidFill>
              </a:rPr>
              <a:t>,  A.  2022.  Uncertainty  in  Annual  Energy  Resulting  from  Uncertain  Irradiance  Measurements. Proc.  of  the  49th  IEEE  Photovoltaic  Specialist  Conference,  Philadelphia,  PA. </a:t>
            </a:r>
          </a:p>
          <a:p>
            <a:pPr marL="377153" indent="-377153" algn="just">
              <a:buFont typeface="Arial" panose="020B0604020202020204" pitchFamily="34" charset="0"/>
              <a:buChar char="•"/>
            </a:pPr>
            <a:r>
              <a:rPr lang="en-US" sz="1600" b="0" i="0" dirty="0">
                <a:solidFill>
                  <a:schemeClr val="accent6"/>
                </a:solidFill>
              </a:rPr>
              <a:t>[4] Prilliman,  M.,  Keith,  J.  M.  F.  2022.  Uncertainty  Quantification  of  Bifacial  Performance  Modeling.  Proc.  of  the  49th IEEE  Photovoltaics  Specialists’  Conference,  Philadelphia,  PA. </a:t>
            </a:r>
          </a:p>
          <a:p>
            <a:pPr marL="377153" indent="-377153" algn="just">
              <a:buFont typeface="Arial" panose="020B0604020202020204" pitchFamily="34" charset="0"/>
              <a:buChar char="•"/>
            </a:pPr>
            <a:endParaRPr lang="en-US" sz="1600" b="0" i="0" dirty="0">
              <a:solidFill>
                <a:schemeClr val="accent6"/>
              </a:solidFill>
            </a:endParaRPr>
          </a:p>
        </p:txBody>
      </p:sp>
      <p:sp>
        <p:nvSpPr>
          <p:cNvPr id="62" name="Text Box 18">
            <a:extLst>
              <a:ext uri="{FF2B5EF4-FFF2-40B4-BE49-F238E27FC236}">
                <a16:creationId xmlns:a16="http://schemas.microsoft.com/office/drawing/2014/main" id="{C113F071-7B61-A926-B065-ACCB8D126814}"/>
              </a:ext>
            </a:extLst>
          </p:cNvPr>
          <p:cNvSpPr txBox="1">
            <a:spLocks noChangeArrowheads="1"/>
          </p:cNvSpPr>
          <p:nvPr/>
        </p:nvSpPr>
        <p:spPr bwMode="auto">
          <a:xfrm>
            <a:off x="19371529" y="4454397"/>
            <a:ext cx="21828807" cy="741921"/>
          </a:xfrm>
          <a:prstGeom prst="rect">
            <a:avLst/>
          </a:prstGeom>
          <a:noFill/>
          <a:ln w="9525">
            <a:noFill/>
            <a:miter lim="800000"/>
            <a:headEnd/>
            <a:tailEnd/>
          </a:ln>
        </p:spPr>
        <p:txBody>
          <a:bodyPr wrap="square">
            <a:spAutoFit/>
          </a:bodyPr>
          <a:lstStyle/>
          <a:p>
            <a:pPr algn="ctr">
              <a:spcBef>
                <a:spcPct val="50000"/>
              </a:spcBef>
            </a:pPr>
            <a:r>
              <a:rPr lang="en-US" sz="4243" i="0" dirty="0">
                <a:solidFill>
                  <a:schemeClr val="accent6"/>
                </a:solidFill>
              </a:rPr>
              <a:t>Uncertainty Modeling in SAM</a:t>
            </a:r>
            <a:endParaRPr lang="en-US" sz="8642" b="0" i="0" dirty="0">
              <a:solidFill>
                <a:schemeClr val="accent6"/>
              </a:solidFill>
            </a:endParaRPr>
          </a:p>
        </p:txBody>
      </p:sp>
      <p:graphicFrame>
        <p:nvGraphicFramePr>
          <p:cNvPr id="3" name="Table 2">
            <a:extLst>
              <a:ext uri="{FF2B5EF4-FFF2-40B4-BE49-F238E27FC236}">
                <a16:creationId xmlns:a16="http://schemas.microsoft.com/office/drawing/2014/main" id="{C760BC9A-2BED-55FA-E87E-D79AC9226FD7}"/>
              </a:ext>
            </a:extLst>
          </p:cNvPr>
          <p:cNvGraphicFramePr>
            <a:graphicFrameLocks noGrp="1"/>
          </p:cNvGraphicFramePr>
          <p:nvPr>
            <p:extLst>
              <p:ext uri="{D42A27DB-BD31-4B8C-83A1-F6EECF244321}">
                <p14:modId xmlns:p14="http://schemas.microsoft.com/office/powerpoint/2010/main" val="3743771096"/>
              </p:ext>
            </p:extLst>
          </p:nvPr>
        </p:nvGraphicFramePr>
        <p:xfrm>
          <a:off x="10091617" y="10039795"/>
          <a:ext cx="8552602" cy="4249494"/>
        </p:xfrm>
        <a:graphic>
          <a:graphicData uri="http://schemas.openxmlformats.org/drawingml/2006/table">
            <a:tbl>
              <a:tblPr/>
              <a:tblGrid>
                <a:gridCol w="3960047">
                  <a:extLst>
                    <a:ext uri="{9D8B030D-6E8A-4147-A177-3AD203B41FA5}">
                      <a16:colId xmlns:a16="http://schemas.microsoft.com/office/drawing/2014/main" val="1798028310"/>
                    </a:ext>
                  </a:extLst>
                </a:gridCol>
                <a:gridCol w="4592555">
                  <a:extLst>
                    <a:ext uri="{9D8B030D-6E8A-4147-A177-3AD203B41FA5}">
                      <a16:colId xmlns:a16="http://schemas.microsoft.com/office/drawing/2014/main" val="688993453"/>
                    </a:ext>
                  </a:extLst>
                </a:gridCol>
              </a:tblGrid>
              <a:tr h="424949">
                <a:tc>
                  <a:txBody>
                    <a:bodyPr/>
                    <a:lstStyle/>
                    <a:p>
                      <a:pPr algn="l" fontAlgn="b"/>
                      <a:r>
                        <a:rPr lang="en-US" sz="2600" b="1" i="0" u="none" strike="noStrike" dirty="0">
                          <a:solidFill>
                            <a:srgbClr val="000000"/>
                          </a:solidFill>
                          <a:effectLst/>
                          <a:latin typeface="Calibri" panose="020F0502020204030204" pitchFamily="34" charset="0"/>
                        </a:rPr>
                        <a:t>First-order factors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a:solidFill>
                            <a:srgbClr val="000000"/>
                          </a:solidFill>
                          <a:effectLst/>
                          <a:latin typeface="Calibri" panose="020F0502020204030204" pitchFamily="34" charset="0"/>
                        </a:rPr>
                        <a:t>Definition</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059128"/>
                  </a:ext>
                </a:extLst>
              </a:tr>
              <a:tr h="1274848">
                <a:tc>
                  <a:txBody>
                    <a:bodyPr/>
                    <a:lstStyle/>
                    <a:p>
                      <a:pPr algn="l" fontAlgn="b"/>
                      <a:r>
                        <a:rPr lang="en-US" sz="2600" b="0" i="0" u="none" strike="noStrike" dirty="0">
                          <a:solidFill>
                            <a:srgbClr val="000000"/>
                          </a:solidFill>
                          <a:effectLst/>
                          <a:latin typeface="Calibri" panose="020F0502020204030204" pitchFamily="34" charset="0"/>
                        </a:rPr>
                        <a:t>Irradiance transposition</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uncertainty in modeling to go from GHI to incident irradiance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00914981"/>
                  </a:ext>
                </a:extLst>
              </a:tr>
              <a:tr h="849899">
                <a:tc>
                  <a:txBody>
                    <a:bodyPr/>
                    <a:lstStyle/>
                    <a:p>
                      <a:pPr algn="l" fontAlgn="b"/>
                      <a:r>
                        <a:rPr lang="en-US" sz="2600" b="0" i="0" u="none" strike="noStrike">
                          <a:solidFill>
                            <a:srgbClr val="000000"/>
                          </a:solidFill>
                          <a:effectLst/>
                          <a:latin typeface="Calibri" panose="020F0502020204030204" pitchFamily="34" charset="0"/>
                        </a:rPr>
                        <a:t>Shading (horizon and local)</a:t>
                      </a:r>
                    </a:p>
                  </a:txBody>
                  <a:tcPr marL="9525" marR="9525" marT="9525" marB="0" anchor="b">
                    <a:lnL>
                      <a:noFill/>
                    </a:lnL>
                    <a:lnR>
                      <a:noFill/>
                    </a:lnR>
                    <a:lnT>
                      <a:noFill/>
                    </a:lnT>
                    <a:lnB>
                      <a:noFill/>
                    </a:lnB>
                  </a:tcPr>
                </a:tc>
                <a:tc>
                  <a:txBody>
                    <a:bodyPr/>
                    <a:lstStyle/>
                    <a:p>
                      <a:pPr algn="l" fontAlgn="b"/>
                      <a:r>
                        <a:rPr lang="en-US" sz="2600" b="0" i="0" u="none" strike="noStrike" dirty="0">
                          <a:solidFill>
                            <a:srgbClr val="000000"/>
                          </a:solidFill>
                          <a:effectLst/>
                          <a:latin typeface="Calibri" panose="020F0502020204030204" pitchFamily="34" charset="0"/>
                        </a:rPr>
                        <a:t>Modeling of shading effects reducing incident irradiance</a:t>
                      </a:r>
                    </a:p>
                  </a:txBody>
                  <a:tcPr marL="9525" marR="9525" marT="9525" marB="0" anchor="b">
                    <a:lnL>
                      <a:noFill/>
                    </a:lnL>
                    <a:lnR>
                      <a:noFill/>
                    </a:lnR>
                    <a:lnT>
                      <a:noFill/>
                    </a:lnT>
                    <a:lnB>
                      <a:noFill/>
                    </a:lnB>
                  </a:tcPr>
                </a:tc>
                <a:extLst>
                  <a:ext uri="{0D108BD9-81ED-4DB2-BD59-A6C34878D82A}">
                    <a16:rowId xmlns:a16="http://schemas.microsoft.com/office/drawing/2014/main" val="2337456191"/>
                  </a:ext>
                </a:extLst>
              </a:tr>
              <a:tr h="849899">
                <a:tc>
                  <a:txBody>
                    <a:bodyPr/>
                    <a:lstStyle/>
                    <a:p>
                      <a:pPr algn="l" fontAlgn="b"/>
                      <a:r>
                        <a:rPr lang="en-US" sz="2600" b="0" i="0" u="none" strike="noStrike">
                          <a:solidFill>
                            <a:srgbClr val="000000"/>
                          </a:solidFill>
                          <a:effectLst/>
                          <a:latin typeface="Calibri" panose="020F0502020204030204" pitchFamily="34" charset="0"/>
                        </a:rPr>
                        <a:t>Standard test conditions (STC) power</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Uncertainty in methods used to get module STC rating</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4017994192"/>
                  </a:ext>
                </a:extLst>
              </a:tr>
              <a:tr h="849899">
                <a:tc>
                  <a:txBody>
                    <a:bodyPr/>
                    <a:lstStyle/>
                    <a:p>
                      <a:pPr algn="l" fontAlgn="b"/>
                      <a:r>
                        <a:rPr lang="en-US" sz="2600" b="0" i="0" u="none" strike="noStrike">
                          <a:solidFill>
                            <a:srgbClr val="000000"/>
                          </a:solidFill>
                          <a:effectLst/>
                          <a:latin typeface="Calibri" panose="020F0502020204030204" pitchFamily="34" charset="0"/>
                        </a:rPr>
                        <a:t>Inverter availability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600" b="0" i="0" u="none" strike="noStrike" dirty="0">
                          <a:solidFill>
                            <a:srgbClr val="000000"/>
                          </a:solidFill>
                          <a:effectLst/>
                          <a:latin typeface="Calibri" panose="020F0502020204030204" pitchFamily="34" charset="0"/>
                        </a:rPr>
                        <a:t>Lack of knowledge on inverter downtime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461097"/>
                  </a:ext>
                </a:extLst>
              </a:tr>
            </a:tbl>
          </a:graphicData>
        </a:graphic>
      </p:graphicFrame>
      <p:graphicFrame>
        <p:nvGraphicFramePr>
          <p:cNvPr id="6" name="Table 5">
            <a:extLst>
              <a:ext uri="{FF2B5EF4-FFF2-40B4-BE49-F238E27FC236}">
                <a16:creationId xmlns:a16="http://schemas.microsoft.com/office/drawing/2014/main" id="{F5DF8FC2-F9CE-DBC1-9D4F-068ACB459821}"/>
              </a:ext>
            </a:extLst>
          </p:cNvPr>
          <p:cNvGraphicFramePr>
            <a:graphicFrameLocks noGrp="1"/>
          </p:cNvGraphicFramePr>
          <p:nvPr>
            <p:extLst>
              <p:ext uri="{D42A27DB-BD31-4B8C-83A1-F6EECF244321}">
                <p14:modId xmlns:p14="http://schemas.microsoft.com/office/powerpoint/2010/main" val="1397749346"/>
              </p:ext>
            </p:extLst>
          </p:nvPr>
        </p:nvGraphicFramePr>
        <p:xfrm>
          <a:off x="10091617" y="15221783"/>
          <a:ext cx="8552602" cy="4371090"/>
        </p:xfrm>
        <a:graphic>
          <a:graphicData uri="http://schemas.openxmlformats.org/drawingml/2006/table">
            <a:tbl>
              <a:tblPr/>
              <a:tblGrid>
                <a:gridCol w="3624943">
                  <a:extLst>
                    <a:ext uri="{9D8B030D-6E8A-4147-A177-3AD203B41FA5}">
                      <a16:colId xmlns:a16="http://schemas.microsoft.com/office/drawing/2014/main" val="3669357306"/>
                    </a:ext>
                  </a:extLst>
                </a:gridCol>
                <a:gridCol w="4927659">
                  <a:extLst>
                    <a:ext uri="{9D8B030D-6E8A-4147-A177-3AD203B41FA5}">
                      <a16:colId xmlns:a16="http://schemas.microsoft.com/office/drawing/2014/main" val="1852129998"/>
                    </a:ext>
                  </a:extLst>
                </a:gridCol>
              </a:tblGrid>
              <a:tr h="437109">
                <a:tc>
                  <a:txBody>
                    <a:bodyPr/>
                    <a:lstStyle/>
                    <a:p>
                      <a:pPr algn="l" fontAlgn="b"/>
                      <a:r>
                        <a:rPr lang="en-US" sz="2600" b="1" i="0" u="none" strike="noStrike" dirty="0">
                          <a:solidFill>
                            <a:srgbClr val="000000"/>
                          </a:solidFill>
                          <a:effectLst/>
                          <a:latin typeface="Calibri" panose="020F0502020204030204" pitchFamily="34" charset="0"/>
                        </a:rPr>
                        <a:t>Second order factors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a:solidFill>
                            <a:srgbClr val="000000"/>
                          </a:solidFill>
                          <a:effectLst/>
                          <a:latin typeface="Calibri" panose="020F0502020204030204" pitchFamily="34" charset="0"/>
                        </a:rPr>
                        <a:t>Definition</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917863"/>
                  </a:ext>
                </a:extLst>
              </a:tr>
              <a:tr h="874218">
                <a:tc>
                  <a:txBody>
                    <a:bodyPr/>
                    <a:lstStyle/>
                    <a:p>
                      <a:pPr algn="l" fontAlgn="b"/>
                      <a:r>
                        <a:rPr lang="en-US" sz="2600" b="0" i="0" u="none" strike="noStrike" dirty="0">
                          <a:solidFill>
                            <a:srgbClr val="000000"/>
                          </a:solidFill>
                          <a:effectLst/>
                          <a:latin typeface="Calibri" panose="020F0502020204030204" pitchFamily="34" charset="0"/>
                        </a:rPr>
                        <a:t>Spectral response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model adjustments based on wavelength of light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866360358"/>
                  </a:ext>
                </a:extLst>
              </a:tr>
              <a:tr h="874218">
                <a:tc>
                  <a:txBody>
                    <a:bodyPr/>
                    <a:lstStyle/>
                    <a:p>
                      <a:pPr algn="l" fontAlgn="b"/>
                      <a:r>
                        <a:rPr lang="en-US" sz="2600" b="0" i="0" u="none" strike="noStrike" dirty="0">
                          <a:solidFill>
                            <a:srgbClr val="000000"/>
                          </a:solidFill>
                          <a:effectLst/>
                          <a:latin typeface="Calibri" panose="020F0502020204030204" pitchFamily="34" charset="0"/>
                        </a:rPr>
                        <a:t>Cell temperature</a:t>
                      </a:r>
                    </a:p>
                  </a:txBody>
                  <a:tcPr marL="9525" marR="9525" marT="9525" marB="0" anchor="b">
                    <a:lnL>
                      <a:noFill/>
                    </a:lnL>
                    <a:lnR>
                      <a:noFill/>
                    </a:lnR>
                    <a:lnT>
                      <a:noFill/>
                    </a:lnT>
                    <a:lnB>
                      <a:noFill/>
                    </a:lnB>
                  </a:tcPr>
                </a:tc>
                <a:tc>
                  <a:txBody>
                    <a:bodyPr/>
                    <a:lstStyle/>
                    <a:p>
                      <a:pPr algn="l" fontAlgn="b"/>
                      <a:r>
                        <a:rPr lang="en-US" sz="2600" b="0" i="0" u="none" strike="noStrike" dirty="0">
                          <a:solidFill>
                            <a:srgbClr val="000000"/>
                          </a:solidFill>
                          <a:effectLst/>
                          <a:latin typeface="Calibri" panose="020F0502020204030204" pitchFamily="34" charset="0"/>
                        </a:rPr>
                        <a:t>Cell temperature modeling uncertainty </a:t>
                      </a:r>
                    </a:p>
                  </a:txBody>
                  <a:tcPr marL="9525" marR="9525" marT="9525" marB="0" anchor="b">
                    <a:lnL>
                      <a:noFill/>
                    </a:lnL>
                    <a:lnR>
                      <a:noFill/>
                    </a:lnR>
                    <a:lnT>
                      <a:noFill/>
                    </a:lnT>
                    <a:lnB>
                      <a:noFill/>
                    </a:lnB>
                  </a:tcPr>
                </a:tc>
                <a:extLst>
                  <a:ext uri="{0D108BD9-81ED-4DB2-BD59-A6C34878D82A}">
                    <a16:rowId xmlns:a16="http://schemas.microsoft.com/office/drawing/2014/main" val="3974732093"/>
                  </a:ext>
                </a:extLst>
              </a:tr>
              <a:tr h="1311327">
                <a:tc>
                  <a:txBody>
                    <a:bodyPr/>
                    <a:lstStyle/>
                    <a:p>
                      <a:pPr algn="l" fontAlgn="b"/>
                      <a:r>
                        <a:rPr lang="en-US" sz="2600" b="0" i="0" u="none" strike="noStrike">
                          <a:solidFill>
                            <a:srgbClr val="000000"/>
                          </a:solidFill>
                          <a:effectLst/>
                          <a:latin typeface="Calibri" panose="020F0502020204030204" pitchFamily="34" charset="0"/>
                        </a:rPr>
                        <a:t>Mismatch loss</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Model of mismatch of performance within string or array</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4189580707"/>
                  </a:ext>
                </a:extLst>
              </a:tr>
              <a:tr h="874218">
                <a:tc>
                  <a:txBody>
                    <a:bodyPr/>
                    <a:lstStyle/>
                    <a:p>
                      <a:pPr algn="l" fontAlgn="b"/>
                      <a:r>
                        <a:rPr lang="en-US" sz="2600" b="0" i="0" u="none" strike="noStrike">
                          <a:solidFill>
                            <a:srgbClr val="000000"/>
                          </a:solidFill>
                          <a:effectLst/>
                          <a:latin typeface="Calibri" panose="020F0502020204030204" pitchFamily="34" charset="0"/>
                        </a:rPr>
                        <a:t>Electrical loss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600" b="0" i="0" u="none" strike="noStrike" dirty="0">
                          <a:solidFill>
                            <a:srgbClr val="000000"/>
                          </a:solidFill>
                          <a:effectLst/>
                          <a:latin typeface="Calibri" panose="020F0502020204030204" pitchFamily="34" charset="0"/>
                        </a:rPr>
                        <a:t>Voltage losses from wiring or transformer losses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046930"/>
                  </a:ext>
                </a:extLst>
              </a:tr>
            </a:tbl>
          </a:graphicData>
        </a:graphic>
      </p:graphicFrame>
      <p:sp>
        <p:nvSpPr>
          <p:cNvPr id="8" name="Text Box 15">
            <a:extLst>
              <a:ext uri="{FF2B5EF4-FFF2-40B4-BE49-F238E27FC236}">
                <a16:creationId xmlns:a16="http://schemas.microsoft.com/office/drawing/2014/main" id="{8D9E6B13-6D1F-1A2C-96E5-9124159346AE}"/>
              </a:ext>
            </a:extLst>
          </p:cNvPr>
          <p:cNvSpPr txBox="1">
            <a:spLocks noChangeArrowheads="1"/>
          </p:cNvSpPr>
          <p:nvPr/>
        </p:nvSpPr>
        <p:spPr bwMode="auto">
          <a:xfrm>
            <a:off x="9605558" y="20346373"/>
            <a:ext cx="8935137" cy="3273973"/>
          </a:xfrm>
          <a:prstGeom prst="rect">
            <a:avLst/>
          </a:prstGeom>
          <a:noFill/>
          <a:ln w="9525">
            <a:noFill/>
            <a:miter lim="800000"/>
            <a:headEnd/>
            <a:tailEnd/>
          </a:ln>
        </p:spPr>
        <p:txBody>
          <a:bodyPr wrap="square">
            <a:spAutoFit/>
          </a:bodyPr>
          <a:lstStyle/>
          <a:p>
            <a:pPr marL="377153" indent="-377153" algn="just">
              <a:buFont typeface="Arial" panose="020B0604020202020204" pitchFamily="34" charset="0"/>
              <a:buChar char="•"/>
            </a:pPr>
            <a:r>
              <a:rPr lang="en-US" sz="2600" b="0" i="0" dirty="0">
                <a:solidFill>
                  <a:schemeClr val="accent6"/>
                </a:solidFill>
              </a:rPr>
              <a:t>Ground irradiance measurement uncertainty was quantified as part of this project, normal distribution on annual energy ranges from mean [-0.4%, 0.4%] and std. dev. [0.35%, 0.6%] [3]</a:t>
            </a:r>
          </a:p>
          <a:p>
            <a:pPr marL="377153" indent="-377153" algn="just">
              <a:buFont typeface="Arial" panose="020B0604020202020204" pitchFamily="34" charset="0"/>
              <a:buChar char="•"/>
            </a:pPr>
            <a:r>
              <a:rPr lang="en-US" sz="2600" b="0" i="0" dirty="0">
                <a:solidFill>
                  <a:schemeClr val="accent6"/>
                </a:solidFill>
              </a:rPr>
              <a:t>Bifacial modeling uncertainty (view factor approach) distributions on annual energy found to be [-.04%, .04%] mean and [.08%, .22%] std. dev [4]. </a:t>
            </a:r>
          </a:p>
          <a:p>
            <a:pPr marL="377153" indent="-377153" algn="just">
              <a:buFont typeface="Arial" panose="020B0604020202020204" pitchFamily="34" charset="0"/>
              <a:buChar char="•"/>
            </a:pPr>
            <a:endParaRPr lang="en-US" sz="2475" b="0" i="0" dirty="0">
              <a:solidFill>
                <a:schemeClr val="accent6"/>
              </a:solidFill>
            </a:endParaRPr>
          </a:p>
        </p:txBody>
      </p:sp>
      <p:sp>
        <p:nvSpPr>
          <p:cNvPr id="17" name="TextBox 16">
            <a:extLst>
              <a:ext uri="{FF2B5EF4-FFF2-40B4-BE49-F238E27FC236}">
                <a16:creationId xmlns:a16="http://schemas.microsoft.com/office/drawing/2014/main" id="{16893C4C-6613-8804-F987-1AAF46A2047B}"/>
              </a:ext>
            </a:extLst>
          </p:cNvPr>
          <p:cNvSpPr txBox="1"/>
          <p:nvPr/>
        </p:nvSpPr>
        <p:spPr>
          <a:xfrm>
            <a:off x="21031199" y="5144948"/>
            <a:ext cx="7931980" cy="492443"/>
          </a:xfrm>
          <a:prstGeom prst="rect">
            <a:avLst/>
          </a:prstGeom>
          <a:noFill/>
        </p:spPr>
        <p:txBody>
          <a:bodyPr wrap="none" rtlCol="0">
            <a:spAutoFit/>
          </a:bodyPr>
          <a:lstStyle/>
          <a:p>
            <a:r>
              <a:rPr lang="en-US" sz="2600" dirty="0"/>
              <a:t>Uncertainty factor distribution default definitions</a:t>
            </a:r>
          </a:p>
        </p:txBody>
      </p:sp>
      <p:sp>
        <p:nvSpPr>
          <p:cNvPr id="68" name="TextBox 67">
            <a:extLst>
              <a:ext uri="{FF2B5EF4-FFF2-40B4-BE49-F238E27FC236}">
                <a16:creationId xmlns:a16="http://schemas.microsoft.com/office/drawing/2014/main" id="{608C0591-27B3-E950-15FC-046D7AB72AFC}"/>
              </a:ext>
            </a:extLst>
          </p:cNvPr>
          <p:cNvSpPr txBox="1"/>
          <p:nvPr/>
        </p:nvSpPr>
        <p:spPr>
          <a:xfrm>
            <a:off x="34715943" y="15789059"/>
            <a:ext cx="4599336" cy="492443"/>
          </a:xfrm>
          <a:prstGeom prst="rect">
            <a:avLst/>
          </a:prstGeom>
          <a:noFill/>
        </p:spPr>
        <p:txBody>
          <a:bodyPr wrap="none" rtlCol="0">
            <a:spAutoFit/>
          </a:bodyPr>
          <a:lstStyle/>
          <a:p>
            <a:r>
              <a:rPr lang="en-US" sz="2600" dirty="0"/>
              <a:t>Aleatory uncertainty results</a:t>
            </a:r>
          </a:p>
        </p:txBody>
      </p:sp>
      <p:sp>
        <p:nvSpPr>
          <p:cNvPr id="75" name="TextBox 74">
            <a:extLst>
              <a:ext uri="{FF2B5EF4-FFF2-40B4-BE49-F238E27FC236}">
                <a16:creationId xmlns:a16="http://schemas.microsoft.com/office/drawing/2014/main" id="{6CBA7E67-CEBF-283A-558B-2CF5F871AD9A}"/>
              </a:ext>
            </a:extLst>
          </p:cNvPr>
          <p:cNvSpPr txBox="1"/>
          <p:nvPr/>
        </p:nvSpPr>
        <p:spPr>
          <a:xfrm>
            <a:off x="22686157" y="22350695"/>
            <a:ext cx="4894289" cy="492443"/>
          </a:xfrm>
          <a:prstGeom prst="rect">
            <a:avLst/>
          </a:prstGeom>
          <a:noFill/>
        </p:spPr>
        <p:txBody>
          <a:bodyPr wrap="none" rtlCol="0">
            <a:spAutoFit/>
          </a:bodyPr>
          <a:lstStyle/>
          <a:p>
            <a:r>
              <a:rPr lang="en-US" sz="2600" dirty="0"/>
              <a:t>Combined uncertainty results</a:t>
            </a:r>
          </a:p>
        </p:txBody>
      </p:sp>
      <p:sp>
        <p:nvSpPr>
          <p:cNvPr id="76" name="TextBox 75">
            <a:extLst>
              <a:ext uri="{FF2B5EF4-FFF2-40B4-BE49-F238E27FC236}">
                <a16:creationId xmlns:a16="http://schemas.microsoft.com/office/drawing/2014/main" id="{15A90062-F94D-7692-9088-BE8BF508FBED}"/>
              </a:ext>
            </a:extLst>
          </p:cNvPr>
          <p:cNvSpPr txBox="1"/>
          <p:nvPr/>
        </p:nvSpPr>
        <p:spPr>
          <a:xfrm>
            <a:off x="34215180" y="25226499"/>
            <a:ext cx="4841390" cy="492443"/>
          </a:xfrm>
          <a:prstGeom prst="rect">
            <a:avLst/>
          </a:prstGeom>
          <a:noFill/>
        </p:spPr>
        <p:txBody>
          <a:bodyPr wrap="none" rtlCol="0">
            <a:spAutoFit/>
          </a:bodyPr>
          <a:lstStyle/>
          <a:p>
            <a:r>
              <a:rPr lang="en-US" sz="2600" dirty="0"/>
              <a:t>Epistemic uncertainty results</a:t>
            </a:r>
          </a:p>
        </p:txBody>
      </p:sp>
      <p:graphicFrame>
        <p:nvGraphicFramePr>
          <p:cNvPr id="81" name="Table 80">
            <a:extLst>
              <a:ext uri="{FF2B5EF4-FFF2-40B4-BE49-F238E27FC236}">
                <a16:creationId xmlns:a16="http://schemas.microsoft.com/office/drawing/2014/main" id="{7DD5854C-68BC-F1F3-7CE3-C61EB10F004B}"/>
              </a:ext>
            </a:extLst>
          </p:cNvPr>
          <p:cNvGraphicFramePr>
            <a:graphicFrameLocks noGrp="1"/>
          </p:cNvGraphicFramePr>
          <p:nvPr>
            <p:extLst>
              <p:ext uri="{D42A27DB-BD31-4B8C-83A1-F6EECF244321}">
                <p14:modId xmlns:p14="http://schemas.microsoft.com/office/powerpoint/2010/main" val="2786111198"/>
              </p:ext>
            </p:extLst>
          </p:nvPr>
        </p:nvGraphicFramePr>
        <p:xfrm>
          <a:off x="19371529" y="5637757"/>
          <a:ext cx="11834376" cy="7016387"/>
        </p:xfrm>
        <a:graphic>
          <a:graphicData uri="http://schemas.openxmlformats.org/drawingml/2006/table">
            <a:tbl>
              <a:tblPr/>
              <a:tblGrid>
                <a:gridCol w="3176634">
                  <a:extLst>
                    <a:ext uri="{9D8B030D-6E8A-4147-A177-3AD203B41FA5}">
                      <a16:colId xmlns:a16="http://schemas.microsoft.com/office/drawing/2014/main" val="398650592"/>
                    </a:ext>
                  </a:extLst>
                </a:gridCol>
                <a:gridCol w="4318234">
                  <a:extLst>
                    <a:ext uri="{9D8B030D-6E8A-4147-A177-3AD203B41FA5}">
                      <a16:colId xmlns:a16="http://schemas.microsoft.com/office/drawing/2014/main" val="184978401"/>
                    </a:ext>
                  </a:extLst>
                </a:gridCol>
                <a:gridCol w="4339508">
                  <a:extLst>
                    <a:ext uri="{9D8B030D-6E8A-4147-A177-3AD203B41FA5}">
                      <a16:colId xmlns:a16="http://schemas.microsoft.com/office/drawing/2014/main" val="169645497"/>
                    </a:ext>
                  </a:extLst>
                </a:gridCol>
              </a:tblGrid>
              <a:tr h="416217">
                <a:tc>
                  <a:txBody>
                    <a:bodyPr/>
                    <a:lstStyle/>
                    <a:p>
                      <a:pPr algn="l" fontAlgn="b"/>
                      <a:r>
                        <a:rPr lang="en-US" sz="2600" b="1" i="0" u="none" strike="noStrike" dirty="0">
                          <a:solidFill>
                            <a:srgbClr val="000000"/>
                          </a:solidFill>
                          <a:effectLst/>
                          <a:latin typeface="Calibri" panose="020F0502020204030204" pitchFamily="34" charset="0"/>
                        </a:rPr>
                        <a:t>Factor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dirty="0">
                          <a:solidFill>
                            <a:srgbClr val="000000"/>
                          </a:solidFill>
                          <a:effectLst/>
                          <a:latin typeface="Calibri" panose="020F0502020204030204" pitchFamily="34" charset="0"/>
                        </a:rPr>
                        <a:t>Distribution type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a:solidFill>
                            <a:srgbClr val="000000"/>
                          </a:solidFill>
                          <a:effectLst/>
                          <a:latin typeface="Calibri" panose="020F0502020204030204" pitchFamily="34" charset="0"/>
                        </a:rPr>
                        <a:t>Parameters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973475"/>
                  </a:ext>
                </a:extLst>
              </a:tr>
              <a:tr h="822664">
                <a:tc>
                  <a:txBody>
                    <a:bodyPr/>
                    <a:lstStyle/>
                    <a:p>
                      <a:pPr algn="l" fontAlgn="b"/>
                      <a:r>
                        <a:rPr lang="en-US" sz="2600" b="0" i="0" u="none" strike="noStrike" dirty="0">
                          <a:solidFill>
                            <a:srgbClr val="000000"/>
                          </a:solidFill>
                          <a:effectLst/>
                          <a:latin typeface="Calibri" panose="020F0502020204030204" pitchFamily="34" charset="0"/>
                        </a:rPr>
                        <a:t>Irradiance transposition</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Normal</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l-GR" sz="2600" b="0" i="0" u="none" strike="noStrike" dirty="0">
                          <a:solidFill>
                            <a:srgbClr val="000000"/>
                          </a:solidFill>
                          <a:effectLst/>
                          <a:latin typeface="Calibri" panose="020F0502020204030204" pitchFamily="34" charset="0"/>
                        </a:rPr>
                        <a:t>µ = </a:t>
                      </a:r>
                      <a:r>
                        <a:rPr lang="en-US" sz="2600" b="0" i="0" u="none" strike="noStrike" dirty="0">
                          <a:solidFill>
                            <a:srgbClr val="000000"/>
                          </a:solidFill>
                          <a:effectLst/>
                          <a:latin typeface="Calibri" panose="020F0502020204030204" pitchFamily="34" charset="0"/>
                        </a:rPr>
                        <a:t>2.0</a:t>
                      </a:r>
                      <a:r>
                        <a:rPr lang="el-GR" sz="2600" b="0" i="0" u="none" strike="noStrike" dirty="0">
                          <a:solidFill>
                            <a:srgbClr val="000000"/>
                          </a:solidFill>
                          <a:effectLst/>
                          <a:latin typeface="Calibri" panose="020F0502020204030204" pitchFamily="34" charset="0"/>
                        </a:rPr>
                        <a:t>, σ= 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819979830"/>
                  </a:ext>
                </a:extLst>
              </a:tr>
              <a:tr h="416217">
                <a:tc>
                  <a:txBody>
                    <a:bodyPr/>
                    <a:lstStyle/>
                    <a:p>
                      <a:pPr algn="l" fontAlgn="b"/>
                      <a:r>
                        <a:rPr lang="en-US" sz="2600" b="0" i="0" u="none" strike="noStrike">
                          <a:solidFill>
                            <a:srgbClr val="000000"/>
                          </a:solidFill>
                          <a:effectLst/>
                          <a:latin typeface="Calibri" panose="020F0502020204030204" pitchFamily="34" charset="0"/>
                        </a:rPr>
                        <a:t>Horizon shading</a:t>
                      </a:r>
                    </a:p>
                  </a:txBody>
                  <a:tcPr marL="9525" marR="9525" marT="9525" marB="0" anchor="b">
                    <a:lnL>
                      <a:noFill/>
                    </a:lnL>
                    <a:lnR>
                      <a:noFill/>
                    </a:lnR>
                    <a:lnT>
                      <a:noFill/>
                    </a:lnT>
                    <a:lnB>
                      <a:noFill/>
                    </a:lnB>
                  </a:tcPr>
                </a:tc>
                <a:tc>
                  <a:txBody>
                    <a:bodyPr/>
                    <a:lstStyle/>
                    <a:p>
                      <a:pPr algn="l" fontAlgn="b"/>
                      <a:r>
                        <a:rPr lang="en-US" sz="2600" b="0" i="0" u="none" strike="noStrike">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tcPr>
                </a:tc>
                <a:tc>
                  <a:txBody>
                    <a:bodyPr/>
                    <a:lstStyle/>
                    <a:p>
                      <a:pPr algn="l" fontAlgn="b"/>
                      <a:r>
                        <a:rPr lang="fr-FR" sz="2600" b="0" i="0" u="none" strike="noStrike">
                          <a:solidFill>
                            <a:srgbClr val="000000"/>
                          </a:solidFill>
                          <a:effectLst/>
                          <a:latin typeface="Calibri" panose="020F0502020204030204" pitchFamily="34" charset="0"/>
                        </a:rPr>
                        <a:t>min.=-1,  mode=0,  max.=0</a:t>
                      </a:r>
                    </a:p>
                  </a:txBody>
                  <a:tcPr marL="9525" marR="9525" marT="9525" marB="0" anchor="b">
                    <a:lnL>
                      <a:noFill/>
                    </a:lnL>
                    <a:lnR>
                      <a:noFill/>
                    </a:lnR>
                    <a:lnT>
                      <a:noFill/>
                    </a:lnT>
                    <a:lnB>
                      <a:noFill/>
                    </a:lnB>
                  </a:tcPr>
                </a:tc>
                <a:extLst>
                  <a:ext uri="{0D108BD9-81ED-4DB2-BD59-A6C34878D82A}">
                    <a16:rowId xmlns:a16="http://schemas.microsoft.com/office/drawing/2014/main" val="2153026146"/>
                  </a:ext>
                </a:extLst>
              </a:tr>
              <a:tr h="416217">
                <a:tc>
                  <a:txBody>
                    <a:bodyPr/>
                    <a:lstStyle/>
                    <a:p>
                      <a:pPr algn="l" fontAlgn="b"/>
                      <a:r>
                        <a:rPr lang="en-US" sz="2600" b="0" i="0" u="none" strike="noStrike">
                          <a:solidFill>
                            <a:srgbClr val="000000"/>
                          </a:solidFill>
                          <a:effectLst/>
                          <a:latin typeface="Calibri" panose="020F0502020204030204" pitchFamily="34" charset="0"/>
                        </a:rPr>
                        <a:t>Row shading</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solidFill>
                      <a:srgbClr val="D9D9D9"/>
                    </a:solidFill>
                  </a:tcPr>
                </a:tc>
                <a:tc>
                  <a:txBody>
                    <a:bodyPr/>
                    <a:lstStyle/>
                    <a:p>
                      <a:pPr algn="l" fontAlgn="b"/>
                      <a:r>
                        <a:rPr lang="fr-FR" sz="2600" b="0" i="0" u="none" strike="noStrike" dirty="0">
                          <a:solidFill>
                            <a:srgbClr val="000000"/>
                          </a:solidFill>
                          <a:effectLst/>
                          <a:latin typeface="Calibri" panose="020F0502020204030204" pitchFamily="34" charset="0"/>
                        </a:rPr>
                        <a:t>min.=-5,  mode=-1,  max.=0</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295454845"/>
                  </a:ext>
                </a:extLst>
              </a:tr>
              <a:tr h="822664">
                <a:tc>
                  <a:txBody>
                    <a:bodyPr/>
                    <a:lstStyle/>
                    <a:p>
                      <a:pPr algn="l" fontAlgn="b"/>
                      <a:r>
                        <a:rPr lang="da-DK" sz="2600" b="0" i="0" u="none" strike="noStrike">
                          <a:solidFill>
                            <a:srgbClr val="000000"/>
                          </a:solidFill>
                          <a:effectLst/>
                          <a:latin typeface="Calibri" panose="020F0502020204030204" pitchFamily="34" charset="0"/>
                        </a:rPr>
                        <a:t>Single module rating at STC</a:t>
                      </a:r>
                    </a:p>
                  </a:txBody>
                  <a:tcPr marL="9525" marR="9525" marT="9525" marB="0" anchor="b">
                    <a:lnL>
                      <a:noFill/>
                    </a:lnL>
                    <a:lnR>
                      <a:noFill/>
                    </a:lnR>
                    <a:lnT>
                      <a:noFill/>
                    </a:lnT>
                    <a:lnB>
                      <a:noFill/>
                    </a:lnB>
                  </a:tcPr>
                </a:tc>
                <a:tc>
                  <a:txBody>
                    <a:bodyPr/>
                    <a:lstStyle/>
                    <a:p>
                      <a:pPr algn="l" fontAlgn="b"/>
                      <a:r>
                        <a:rPr lang="en-US" sz="2600" b="0" i="0" u="none" strike="noStrike">
                          <a:solidFill>
                            <a:srgbClr val="000000"/>
                          </a:solidFill>
                          <a:effectLst/>
                          <a:latin typeface="Calibri" panose="020F0502020204030204" pitchFamily="34" charset="0"/>
                        </a:rPr>
                        <a:t>Normal</a:t>
                      </a:r>
                    </a:p>
                  </a:txBody>
                  <a:tcPr marL="9525" marR="9525" marT="9525" marB="0" anchor="b">
                    <a:lnL>
                      <a:noFill/>
                    </a:lnL>
                    <a:lnR>
                      <a:noFill/>
                    </a:lnR>
                    <a:lnT>
                      <a:noFill/>
                    </a:lnT>
                    <a:lnB>
                      <a:noFill/>
                    </a:lnB>
                  </a:tcPr>
                </a:tc>
                <a:tc>
                  <a:txBody>
                    <a:bodyPr/>
                    <a:lstStyle/>
                    <a:p>
                      <a:pPr algn="l" fontAlgn="b"/>
                      <a:r>
                        <a:rPr lang="el-GR" sz="2600" b="0" i="0" u="none" strike="noStrike" dirty="0">
                          <a:solidFill>
                            <a:srgbClr val="000000"/>
                          </a:solidFill>
                          <a:effectLst/>
                          <a:latin typeface="Calibri" panose="020F0502020204030204" pitchFamily="34" charset="0"/>
                        </a:rPr>
                        <a:t>µ = 0, σ= 2.0</a:t>
                      </a:r>
                    </a:p>
                  </a:txBody>
                  <a:tcPr marL="9525" marR="9525" marT="9525" marB="0" anchor="b">
                    <a:lnL>
                      <a:noFill/>
                    </a:lnL>
                    <a:lnR>
                      <a:noFill/>
                    </a:lnR>
                    <a:lnT>
                      <a:noFill/>
                    </a:lnT>
                    <a:lnB>
                      <a:noFill/>
                    </a:lnB>
                  </a:tcPr>
                </a:tc>
                <a:extLst>
                  <a:ext uri="{0D108BD9-81ED-4DB2-BD59-A6C34878D82A}">
                    <a16:rowId xmlns:a16="http://schemas.microsoft.com/office/drawing/2014/main" val="2118620276"/>
                  </a:ext>
                </a:extLst>
              </a:tr>
              <a:tr h="822664">
                <a:tc>
                  <a:txBody>
                    <a:bodyPr/>
                    <a:lstStyle/>
                    <a:p>
                      <a:pPr algn="l" fontAlgn="b"/>
                      <a:r>
                        <a:rPr lang="en-US" sz="2600" b="0" i="0" u="none" strike="noStrike">
                          <a:solidFill>
                            <a:srgbClr val="000000"/>
                          </a:solidFill>
                          <a:effectLst/>
                          <a:latin typeface="Calibri" panose="020F0502020204030204" pitchFamily="34" charset="0"/>
                        </a:rPr>
                        <a:t>Spectral response. </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solidFill>
                      <a:srgbClr val="D9D9D9"/>
                    </a:solidFill>
                  </a:tcPr>
                </a:tc>
                <a:tc>
                  <a:txBody>
                    <a:bodyPr/>
                    <a:lstStyle/>
                    <a:p>
                      <a:pPr algn="l" fontAlgn="b"/>
                      <a:r>
                        <a:rPr lang="fr-FR" sz="2600" b="0" i="0" u="none" strike="noStrike">
                          <a:solidFill>
                            <a:srgbClr val="000000"/>
                          </a:solidFill>
                          <a:effectLst/>
                          <a:latin typeface="Calibri" panose="020F0502020204030204" pitchFamily="34" charset="0"/>
                        </a:rPr>
                        <a:t>min.=-5.7,  mode-2.70,  max.=0</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545870853"/>
                  </a:ext>
                </a:extLst>
              </a:tr>
              <a:tr h="416217">
                <a:tc>
                  <a:txBody>
                    <a:bodyPr/>
                    <a:lstStyle/>
                    <a:p>
                      <a:pPr algn="l" fontAlgn="b"/>
                      <a:r>
                        <a:rPr lang="en-US" sz="2600" b="0" i="0" u="none" strike="noStrike">
                          <a:solidFill>
                            <a:srgbClr val="000000"/>
                          </a:solidFill>
                          <a:effectLst/>
                          <a:latin typeface="Calibri" panose="020F0502020204030204" pitchFamily="34" charset="0"/>
                        </a:rPr>
                        <a:t>Inverter availability</a:t>
                      </a:r>
                    </a:p>
                  </a:txBody>
                  <a:tcPr marL="9525" marR="9525" marT="9525" marB="0" anchor="b">
                    <a:lnL>
                      <a:noFill/>
                    </a:lnL>
                    <a:lnR>
                      <a:noFill/>
                    </a:lnR>
                    <a:lnT>
                      <a:noFill/>
                    </a:lnT>
                    <a:lnB>
                      <a:noFill/>
                    </a:lnB>
                  </a:tcPr>
                </a:tc>
                <a:tc>
                  <a:txBody>
                    <a:bodyPr/>
                    <a:lstStyle/>
                    <a:p>
                      <a:pPr algn="l" fontAlgn="b"/>
                      <a:r>
                        <a:rPr lang="en-US" sz="2600" b="0" i="0" u="none" strike="noStrike" dirty="0">
                          <a:solidFill>
                            <a:srgbClr val="000000"/>
                          </a:solidFill>
                          <a:effectLst/>
                          <a:latin typeface="Calibri" panose="020F0502020204030204" pitchFamily="34" charset="0"/>
                        </a:rPr>
                        <a:t>Normal</a:t>
                      </a:r>
                    </a:p>
                  </a:txBody>
                  <a:tcPr marL="9525" marR="9525" marT="9525" marB="0" anchor="b">
                    <a:lnL>
                      <a:noFill/>
                    </a:lnL>
                    <a:lnR>
                      <a:noFill/>
                    </a:lnR>
                    <a:lnT>
                      <a:noFill/>
                    </a:lnT>
                    <a:lnB>
                      <a:noFill/>
                    </a:lnB>
                  </a:tcPr>
                </a:tc>
                <a:tc>
                  <a:txBody>
                    <a:bodyPr/>
                    <a:lstStyle/>
                    <a:p>
                      <a:pPr algn="l" fontAlgn="b"/>
                      <a:r>
                        <a:rPr lang="el-GR" sz="2600" b="0" i="0" u="none" strike="noStrike" dirty="0">
                          <a:solidFill>
                            <a:srgbClr val="000000"/>
                          </a:solidFill>
                          <a:effectLst/>
                          <a:latin typeface="Calibri" panose="020F0502020204030204" pitchFamily="34" charset="0"/>
                        </a:rPr>
                        <a:t>µ = -1, σ= 0.5</a:t>
                      </a:r>
                    </a:p>
                  </a:txBody>
                  <a:tcPr marL="9525" marR="9525" marT="9525" marB="0" anchor="b">
                    <a:lnL>
                      <a:noFill/>
                    </a:lnL>
                    <a:lnR>
                      <a:noFill/>
                    </a:lnR>
                    <a:lnT>
                      <a:noFill/>
                    </a:lnT>
                    <a:lnB>
                      <a:noFill/>
                    </a:lnB>
                  </a:tcPr>
                </a:tc>
                <a:extLst>
                  <a:ext uri="{0D108BD9-81ED-4DB2-BD59-A6C34878D82A}">
                    <a16:rowId xmlns:a16="http://schemas.microsoft.com/office/drawing/2014/main" val="2386135357"/>
                  </a:ext>
                </a:extLst>
              </a:tr>
              <a:tr h="416217">
                <a:tc>
                  <a:txBody>
                    <a:bodyPr/>
                    <a:lstStyle/>
                    <a:p>
                      <a:pPr algn="l" fontAlgn="b"/>
                      <a:r>
                        <a:rPr lang="en-US" sz="2600" b="0" i="0" u="none" strike="noStrike">
                          <a:solidFill>
                            <a:srgbClr val="000000"/>
                          </a:solidFill>
                          <a:effectLst/>
                          <a:latin typeface="Calibri" panose="020F0502020204030204" pitchFamily="34" charset="0"/>
                        </a:rPr>
                        <a:t>Cell temperature</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Normal</a:t>
                      </a:r>
                    </a:p>
                  </a:txBody>
                  <a:tcPr marL="9525" marR="9525" marT="9525" marB="0" anchor="b">
                    <a:lnL>
                      <a:noFill/>
                    </a:lnL>
                    <a:lnR>
                      <a:noFill/>
                    </a:lnR>
                    <a:lnT>
                      <a:noFill/>
                    </a:lnT>
                    <a:lnB>
                      <a:noFill/>
                    </a:lnB>
                    <a:solidFill>
                      <a:srgbClr val="D9D9D9"/>
                    </a:solidFill>
                  </a:tcPr>
                </a:tc>
                <a:tc>
                  <a:txBody>
                    <a:bodyPr/>
                    <a:lstStyle/>
                    <a:p>
                      <a:pPr algn="l" fontAlgn="b"/>
                      <a:r>
                        <a:rPr lang="el-GR" sz="2600" b="0" i="0" u="none" strike="noStrike" dirty="0">
                          <a:solidFill>
                            <a:srgbClr val="000000"/>
                          </a:solidFill>
                          <a:effectLst/>
                          <a:latin typeface="Calibri" panose="020F0502020204030204" pitchFamily="34" charset="0"/>
                        </a:rPr>
                        <a:t>µ = -2.4, σ= 1.0</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45138486"/>
                  </a:ext>
                </a:extLst>
              </a:tr>
              <a:tr h="822664">
                <a:tc>
                  <a:txBody>
                    <a:bodyPr/>
                    <a:lstStyle/>
                    <a:p>
                      <a:pPr algn="l" fontAlgn="b"/>
                      <a:r>
                        <a:rPr lang="en-US" sz="2600" b="0" i="0" u="none" strike="noStrike">
                          <a:solidFill>
                            <a:srgbClr val="000000"/>
                          </a:solidFill>
                          <a:effectLst/>
                          <a:latin typeface="Calibri" panose="020F0502020204030204" pitchFamily="34" charset="0"/>
                        </a:rPr>
                        <a:t>Mismatch loss</a:t>
                      </a:r>
                    </a:p>
                  </a:txBody>
                  <a:tcPr marL="9525" marR="9525" marT="9525" marB="0" anchor="b">
                    <a:lnL>
                      <a:noFill/>
                    </a:lnL>
                    <a:lnR>
                      <a:noFill/>
                    </a:lnR>
                    <a:lnT>
                      <a:noFill/>
                    </a:lnT>
                    <a:lnB>
                      <a:noFill/>
                    </a:lnB>
                  </a:tcPr>
                </a:tc>
                <a:tc>
                  <a:txBody>
                    <a:bodyPr/>
                    <a:lstStyle/>
                    <a:p>
                      <a:pPr algn="l" fontAlgn="b"/>
                      <a:r>
                        <a:rPr lang="en-US" sz="2600" b="0" i="0" u="none" strike="noStrike">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tcPr>
                </a:tc>
                <a:tc>
                  <a:txBody>
                    <a:bodyPr/>
                    <a:lstStyle/>
                    <a:p>
                      <a:pPr algn="l" fontAlgn="b"/>
                      <a:r>
                        <a:rPr lang="fr-FR" sz="2600" b="0" i="0" u="none" strike="noStrike" dirty="0">
                          <a:solidFill>
                            <a:srgbClr val="000000"/>
                          </a:solidFill>
                          <a:effectLst/>
                          <a:latin typeface="Calibri" panose="020F0502020204030204" pitchFamily="34" charset="0"/>
                        </a:rPr>
                        <a:t>min.=-1.8,  mode=-0.8,  max.=0</a:t>
                      </a:r>
                    </a:p>
                  </a:txBody>
                  <a:tcPr marL="9525" marR="9525" marT="9525" marB="0" anchor="b">
                    <a:lnL>
                      <a:noFill/>
                    </a:lnL>
                    <a:lnR>
                      <a:noFill/>
                    </a:lnR>
                    <a:lnT>
                      <a:noFill/>
                    </a:lnT>
                    <a:lnB>
                      <a:noFill/>
                    </a:lnB>
                  </a:tcPr>
                </a:tc>
                <a:extLst>
                  <a:ext uri="{0D108BD9-81ED-4DB2-BD59-A6C34878D82A}">
                    <a16:rowId xmlns:a16="http://schemas.microsoft.com/office/drawing/2014/main" val="3233570507"/>
                  </a:ext>
                </a:extLst>
              </a:tr>
              <a:tr h="822664">
                <a:tc>
                  <a:txBody>
                    <a:bodyPr/>
                    <a:lstStyle/>
                    <a:p>
                      <a:pPr algn="l" fontAlgn="b"/>
                      <a:r>
                        <a:rPr lang="en-US" sz="2600" b="0" i="0" u="none" strike="noStrike">
                          <a:solidFill>
                            <a:srgbClr val="000000"/>
                          </a:solidFill>
                          <a:effectLst/>
                          <a:latin typeface="Calibri" panose="020F0502020204030204" pitchFamily="34" charset="0"/>
                        </a:rPr>
                        <a:t>DC  wiring</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solidFill>
                      <a:srgbClr val="D9D9D9"/>
                    </a:solidFill>
                  </a:tcPr>
                </a:tc>
                <a:tc>
                  <a:txBody>
                    <a:bodyPr/>
                    <a:lstStyle/>
                    <a:p>
                      <a:pPr algn="l" fontAlgn="b"/>
                      <a:r>
                        <a:rPr lang="fr-FR" sz="2600" b="0" i="0" u="none" strike="noStrike">
                          <a:solidFill>
                            <a:srgbClr val="000000"/>
                          </a:solidFill>
                          <a:effectLst/>
                          <a:latin typeface="Calibri" panose="020F0502020204030204" pitchFamily="34" charset="0"/>
                        </a:rPr>
                        <a:t>min.=-2.5,  mode=-1.5,  max.=-1</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719524271"/>
                  </a:ext>
                </a:extLst>
              </a:tr>
              <a:tr h="416217">
                <a:tc>
                  <a:txBody>
                    <a:bodyPr/>
                    <a:lstStyle/>
                    <a:p>
                      <a:pPr algn="l" fontAlgn="b"/>
                      <a:r>
                        <a:rPr lang="en-US" sz="2600" b="0" i="0" u="none" strike="noStrike" dirty="0">
                          <a:solidFill>
                            <a:srgbClr val="000000"/>
                          </a:solidFill>
                          <a:effectLst/>
                          <a:latin typeface="Calibri" panose="020F0502020204030204" pitchFamily="34" charset="0"/>
                        </a:rPr>
                        <a:t>Transformer</a:t>
                      </a:r>
                    </a:p>
                  </a:txBody>
                  <a:tcPr marL="9525" marR="9525" marT="9525" marB="0" anchor="b">
                    <a:lnL>
                      <a:noFill/>
                    </a:lnL>
                    <a:lnR>
                      <a:noFill/>
                    </a:lnR>
                    <a:lnT>
                      <a:noFill/>
                    </a:lnT>
                    <a:lnB>
                      <a:noFill/>
                    </a:lnB>
                  </a:tcPr>
                </a:tc>
                <a:tc>
                  <a:txBody>
                    <a:bodyPr/>
                    <a:lstStyle/>
                    <a:p>
                      <a:pPr algn="l" fontAlgn="b"/>
                      <a:r>
                        <a:rPr lang="en-US" sz="2600" b="0" i="0" u="none" strike="noStrike" dirty="0">
                          <a:solidFill>
                            <a:srgbClr val="000000"/>
                          </a:solidFill>
                          <a:effectLst/>
                          <a:latin typeface="Calibri" panose="020F0502020204030204" pitchFamily="34" charset="0"/>
                        </a:rPr>
                        <a:t>Triangular</a:t>
                      </a:r>
                    </a:p>
                  </a:txBody>
                  <a:tcPr marL="9525" marR="9525" marT="9525" marB="0" anchor="b">
                    <a:lnL>
                      <a:noFill/>
                    </a:lnL>
                    <a:lnR>
                      <a:noFill/>
                    </a:lnR>
                    <a:lnT>
                      <a:noFill/>
                    </a:lnT>
                    <a:lnB>
                      <a:noFill/>
                    </a:lnB>
                  </a:tcPr>
                </a:tc>
                <a:tc>
                  <a:txBody>
                    <a:bodyPr/>
                    <a:lstStyle/>
                    <a:p>
                      <a:pPr algn="l" fontAlgn="b"/>
                      <a:r>
                        <a:rPr lang="fr-FR" sz="2600" b="0" i="0" u="none" strike="noStrike" dirty="0">
                          <a:solidFill>
                            <a:srgbClr val="000000"/>
                          </a:solidFill>
                          <a:effectLst/>
                          <a:latin typeface="Calibri" panose="020F0502020204030204" pitchFamily="34" charset="0"/>
                        </a:rPr>
                        <a:t>min.=-2,  mode=-1,  max.=-0.5</a:t>
                      </a:r>
                    </a:p>
                  </a:txBody>
                  <a:tcPr marL="9525" marR="9525" marT="9525" marB="0" anchor="b">
                    <a:lnL>
                      <a:noFill/>
                    </a:lnL>
                    <a:lnR>
                      <a:noFill/>
                    </a:lnR>
                    <a:lnT>
                      <a:noFill/>
                    </a:lnT>
                    <a:lnB>
                      <a:noFill/>
                    </a:lnB>
                  </a:tcPr>
                </a:tc>
                <a:extLst>
                  <a:ext uri="{0D108BD9-81ED-4DB2-BD59-A6C34878D82A}">
                    <a16:rowId xmlns:a16="http://schemas.microsoft.com/office/drawing/2014/main" val="2347896796"/>
                  </a:ext>
                </a:extLst>
              </a:tr>
              <a:tr h="397270">
                <a:tc>
                  <a:txBody>
                    <a:bodyPr/>
                    <a:lstStyle/>
                    <a:p>
                      <a:pPr algn="l" fontAlgn="b"/>
                      <a:r>
                        <a:rPr lang="en-US" sz="2600" b="0" i="0" u="none" strike="noStrike" dirty="0">
                          <a:solidFill>
                            <a:srgbClr val="000000"/>
                          </a:solidFill>
                          <a:effectLst/>
                          <a:latin typeface="Calibri" panose="020F0502020204030204" pitchFamily="34" charset="0"/>
                        </a:rPr>
                        <a:t>Soiling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Triangular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fr-FR" sz="2600" b="0" i="0" u="none" strike="noStrike" dirty="0">
                          <a:solidFill>
                            <a:srgbClr val="000000"/>
                          </a:solidFill>
                          <a:effectLst/>
                          <a:latin typeface="Calibri" panose="020F0502020204030204" pitchFamily="34" charset="0"/>
                        </a:rPr>
                        <a:t>min.=-1.5,  mode=-0.5,  max.=0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38167481"/>
                  </a:ext>
                </a:extLst>
              </a:tr>
            </a:tbl>
          </a:graphicData>
        </a:graphic>
      </p:graphicFrame>
      <p:graphicFrame>
        <p:nvGraphicFramePr>
          <p:cNvPr id="83" name="Table 82">
            <a:extLst>
              <a:ext uri="{FF2B5EF4-FFF2-40B4-BE49-F238E27FC236}">
                <a16:creationId xmlns:a16="http://schemas.microsoft.com/office/drawing/2014/main" id="{ACE102AA-FD95-E201-E458-1695F58988BA}"/>
              </a:ext>
            </a:extLst>
          </p:cNvPr>
          <p:cNvGraphicFramePr>
            <a:graphicFrameLocks noGrp="1"/>
          </p:cNvGraphicFramePr>
          <p:nvPr>
            <p:extLst>
              <p:ext uri="{D42A27DB-BD31-4B8C-83A1-F6EECF244321}">
                <p14:modId xmlns:p14="http://schemas.microsoft.com/office/powerpoint/2010/main" val="4224142566"/>
              </p:ext>
            </p:extLst>
          </p:nvPr>
        </p:nvGraphicFramePr>
        <p:xfrm>
          <a:off x="32353317" y="5737301"/>
          <a:ext cx="8715663" cy="2028825"/>
        </p:xfrm>
        <a:graphic>
          <a:graphicData uri="http://schemas.openxmlformats.org/drawingml/2006/table">
            <a:tbl>
              <a:tblPr/>
              <a:tblGrid>
                <a:gridCol w="4035548">
                  <a:extLst>
                    <a:ext uri="{9D8B030D-6E8A-4147-A177-3AD203B41FA5}">
                      <a16:colId xmlns:a16="http://schemas.microsoft.com/office/drawing/2014/main" val="3869683162"/>
                    </a:ext>
                  </a:extLst>
                </a:gridCol>
                <a:gridCol w="4680115">
                  <a:extLst>
                    <a:ext uri="{9D8B030D-6E8A-4147-A177-3AD203B41FA5}">
                      <a16:colId xmlns:a16="http://schemas.microsoft.com/office/drawing/2014/main" val="1078356926"/>
                    </a:ext>
                  </a:extLst>
                </a:gridCol>
              </a:tblGrid>
              <a:tr h="370667">
                <a:tc>
                  <a:txBody>
                    <a:bodyPr/>
                    <a:lstStyle/>
                    <a:p>
                      <a:pPr algn="l" fontAlgn="b"/>
                      <a:r>
                        <a:rPr lang="en-US" sz="2600" b="1" i="0" u="none" strike="noStrike" dirty="0">
                          <a:solidFill>
                            <a:srgbClr val="000000"/>
                          </a:solidFill>
                          <a:effectLst/>
                          <a:latin typeface="Calibri" panose="020F0502020204030204" pitchFamily="34" charset="0"/>
                        </a:rPr>
                        <a:t>System Spec</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a:solidFill>
                            <a:srgbClr val="000000"/>
                          </a:solidFill>
                          <a:effectLst/>
                          <a:latin typeface="Calibri" panose="020F0502020204030204" pitchFamily="34" charset="0"/>
                        </a:rPr>
                        <a:t>Value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2873877"/>
                  </a:ext>
                </a:extLst>
              </a:tr>
              <a:tr h="370667">
                <a:tc>
                  <a:txBody>
                    <a:bodyPr/>
                    <a:lstStyle/>
                    <a:p>
                      <a:pPr algn="l" fontAlgn="b"/>
                      <a:r>
                        <a:rPr lang="en-US" sz="2600" b="0" i="0" u="none" strike="noStrike">
                          <a:solidFill>
                            <a:srgbClr val="000000"/>
                          </a:solidFill>
                          <a:effectLst/>
                          <a:latin typeface="Calibri" panose="020F0502020204030204" pitchFamily="34" charset="0"/>
                        </a:rPr>
                        <a:t>System capacity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2600" b="0" i="0" u="none" strike="noStrike">
                          <a:solidFill>
                            <a:srgbClr val="000000"/>
                          </a:solidFill>
                          <a:effectLst/>
                          <a:latin typeface="Calibri" panose="020F0502020204030204" pitchFamily="34" charset="0"/>
                        </a:rPr>
                        <a:t>100 MWDC</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624024117"/>
                  </a:ext>
                </a:extLst>
              </a:tr>
              <a:tr h="370667">
                <a:tc>
                  <a:txBody>
                    <a:bodyPr/>
                    <a:lstStyle/>
                    <a:p>
                      <a:pPr algn="l" fontAlgn="b"/>
                      <a:r>
                        <a:rPr lang="en-US" sz="2600" b="0" i="0" u="none" strike="noStrike">
                          <a:solidFill>
                            <a:srgbClr val="000000"/>
                          </a:solidFill>
                          <a:effectLst/>
                          <a:latin typeface="Calibri" panose="020F0502020204030204" pitchFamily="34" charset="0"/>
                        </a:rPr>
                        <a:t>Tracking</a:t>
                      </a:r>
                    </a:p>
                  </a:txBody>
                  <a:tcPr marL="9525" marR="9525" marT="9525" marB="0" anchor="b">
                    <a:lnL>
                      <a:noFill/>
                    </a:lnL>
                    <a:lnR>
                      <a:noFill/>
                    </a:lnR>
                    <a:lnT>
                      <a:noFill/>
                    </a:lnT>
                    <a:lnB>
                      <a:noFill/>
                    </a:lnB>
                  </a:tcPr>
                </a:tc>
                <a:tc>
                  <a:txBody>
                    <a:bodyPr/>
                    <a:lstStyle/>
                    <a:p>
                      <a:pPr algn="l" fontAlgn="b"/>
                      <a:r>
                        <a:rPr lang="en-US" sz="2600" b="0" i="0" u="none" strike="noStrike" dirty="0">
                          <a:solidFill>
                            <a:srgbClr val="000000"/>
                          </a:solidFill>
                          <a:effectLst/>
                          <a:latin typeface="Calibri" panose="020F0502020204030204" pitchFamily="34" charset="0"/>
                        </a:rPr>
                        <a:t>Single-axis tracker E-W</a:t>
                      </a:r>
                    </a:p>
                  </a:txBody>
                  <a:tcPr marL="9525" marR="9525" marT="9525" marB="0" anchor="b">
                    <a:lnL>
                      <a:noFill/>
                    </a:lnL>
                    <a:lnR>
                      <a:noFill/>
                    </a:lnR>
                    <a:lnT>
                      <a:noFill/>
                    </a:lnT>
                    <a:lnB>
                      <a:noFill/>
                    </a:lnB>
                  </a:tcPr>
                </a:tc>
                <a:extLst>
                  <a:ext uri="{0D108BD9-81ED-4DB2-BD59-A6C34878D82A}">
                    <a16:rowId xmlns:a16="http://schemas.microsoft.com/office/drawing/2014/main" val="1902607363"/>
                  </a:ext>
                </a:extLst>
              </a:tr>
              <a:tr h="370667">
                <a:tc>
                  <a:txBody>
                    <a:bodyPr/>
                    <a:lstStyle/>
                    <a:p>
                      <a:pPr algn="l" fontAlgn="b"/>
                      <a:r>
                        <a:rPr lang="en-US" sz="2600" b="0" i="0" u="none" strike="noStrike">
                          <a:solidFill>
                            <a:srgbClr val="000000"/>
                          </a:solidFill>
                          <a:effectLst/>
                          <a:latin typeface="Calibri" panose="020F0502020204030204" pitchFamily="34" charset="0"/>
                        </a:rPr>
                        <a:t>Location </a:t>
                      </a:r>
                    </a:p>
                  </a:txBody>
                  <a:tcPr marL="9525" marR="9525" marT="9525" marB="0" anchor="b">
                    <a:lnL>
                      <a:noFill/>
                    </a:lnL>
                    <a:lnR>
                      <a:noFill/>
                    </a:lnR>
                    <a:lnT>
                      <a:noFill/>
                    </a:lnT>
                    <a:lnB>
                      <a:noFill/>
                    </a:lnB>
                    <a:solidFill>
                      <a:srgbClr val="D9D9D9"/>
                    </a:solidFill>
                  </a:tcPr>
                </a:tc>
                <a:tc>
                  <a:txBody>
                    <a:bodyPr/>
                    <a:lstStyle/>
                    <a:p>
                      <a:pPr algn="l" fontAlgn="b"/>
                      <a:r>
                        <a:rPr lang="en-US" sz="2600" b="0" i="0" u="none" strike="noStrike" dirty="0">
                          <a:solidFill>
                            <a:srgbClr val="000000"/>
                          </a:solidFill>
                          <a:effectLst/>
                          <a:latin typeface="Calibri" panose="020F0502020204030204" pitchFamily="34" charset="0"/>
                        </a:rPr>
                        <a:t>Golden, CO</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573222667"/>
                  </a:ext>
                </a:extLst>
              </a:tr>
              <a:tr h="370667">
                <a:tc>
                  <a:txBody>
                    <a:bodyPr/>
                    <a:lstStyle/>
                    <a:p>
                      <a:pPr algn="l" fontAlgn="b"/>
                      <a:r>
                        <a:rPr lang="en-US" sz="2600" b="0" i="0" u="none" strike="noStrike" dirty="0">
                          <a:solidFill>
                            <a:srgbClr val="000000"/>
                          </a:solidFill>
                          <a:effectLst/>
                          <a:latin typeface="Calibri" panose="020F0502020204030204" pitchFamily="34" charset="0"/>
                        </a:rPr>
                        <a:t>Weather years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600" b="0" i="0" u="none" strike="noStrike" dirty="0">
                          <a:solidFill>
                            <a:srgbClr val="000000"/>
                          </a:solidFill>
                          <a:effectLst/>
                          <a:latin typeface="Calibri" panose="020F0502020204030204" pitchFamily="34" charset="0"/>
                        </a:rPr>
                        <a:t>2000 - 2020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612140"/>
                  </a:ext>
                </a:extLst>
              </a:tr>
            </a:tbl>
          </a:graphicData>
        </a:graphic>
      </p:graphicFrame>
      <p:graphicFrame>
        <p:nvGraphicFramePr>
          <p:cNvPr id="87" name="Table 86">
            <a:extLst>
              <a:ext uri="{FF2B5EF4-FFF2-40B4-BE49-F238E27FC236}">
                <a16:creationId xmlns:a16="http://schemas.microsoft.com/office/drawing/2014/main" id="{EA1A34B8-42B0-9364-8ED0-1EC823B7790A}"/>
              </a:ext>
            </a:extLst>
          </p:cNvPr>
          <p:cNvGraphicFramePr>
            <a:graphicFrameLocks noGrp="1"/>
          </p:cNvGraphicFramePr>
          <p:nvPr>
            <p:extLst>
              <p:ext uri="{D42A27DB-BD31-4B8C-83A1-F6EECF244321}">
                <p14:modId xmlns:p14="http://schemas.microsoft.com/office/powerpoint/2010/main" val="4164957138"/>
              </p:ext>
            </p:extLst>
          </p:nvPr>
        </p:nvGraphicFramePr>
        <p:xfrm>
          <a:off x="20917487" y="23960306"/>
          <a:ext cx="8112030" cy="1885568"/>
        </p:xfrm>
        <a:graphic>
          <a:graphicData uri="http://schemas.openxmlformats.org/drawingml/2006/table">
            <a:tbl>
              <a:tblPr/>
              <a:tblGrid>
                <a:gridCol w="4959488">
                  <a:extLst>
                    <a:ext uri="{9D8B030D-6E8A-4147-A177-3AD203B41FA5}">
                      <a16:colId xmlns:a16="http://schemas.microsoft.com/office/drawing/2014/main" val="3997757553"/>
                    </a:ext>
                  </a:extLst>
                </a:gridCol>
                <a:gridCol w="3152542">
                  <a:extLst>
                    <a:ext uri="{9D8B030D-6E8A-4147-A177-3AD203B41FA5}">
                      <a16:colId xmlns:a16="http://schemas.microsoft.com/office/drawing/2014/main" val="582323211"/>
                    </a:ext>
                  </a:extLst>
                </a:gridCol>
              </a:tblGrid>
              <a:tr h="471392">
                <a:tc>
                  <a:txBody>
                    <a:bodyPr/>
                    <a:lstStyle/>
                    <a:p>
                      <a:pPr algn="l" fontAlgn="b"/>
                      <a:r>
                        <a:rPr lang="en-US" sz="2600" b="1" i="0" u="none" strike="noStrike" dirty="0">
                          <a:solidFill>
                            <a:srgbClr val="000000"/>
                          </a:solidFill>
                          <a:effectLst/>
                          <a:latin typeface="Calibri" panose="020F0502020204030204" pitchFamily="34" charset="0"/>
                        </a:rPr>
                        <a:t>P90 value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600" b="1" i="0" u="none" strike="noStrike">
                          <a:solidFill>
                            <a:srgbClr val="000000"/>
                          </a:solidFill>
                          <a:effectLst/>
                          <a:latin typeface="Calibri" panose="020F0502020204030204" pitchFamily="34" charset="0"/>
                        </a:rPr>
                        <a:t>Value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169488"/>
                  </a:ext>
                </a:extLst>
              </a:tr>
              <a:tr h="471392">
                <a:tc>
                  <a:txBody>
                    <a:bodyPr/>
                    <a:lstStyle/>
                    <a:p>
                      <a:pPr algn="l" fontAlgn="b"/>
                      <a:r>
                        <a:rPr lang="en-US" sz="2600" b="0" i="0" u="none" strike="noStrike" dirty="0">
                          <a:solidFill>
                            <a:srgbClr val="000000"/>
                          </a:solidFill>
                          <a:effectLst/>
                          <a:latin typeface="Calibri" panose="020F0502020204030204" pitchFamily="34" charset="0"/>
                        </a:rPr>
                        <a:t>Combined uncertainty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r" fontAlgn="b"/>
                      <a:r>
                        <a:rPr lang="en-US" sz="2600" b="0" i="0" u="none" strike="noStrike" dirty="0">
                          <a:solidFill>
                            <a:srgbClr val="000000"/>
                          </a:solidFill>
                          <a:effectLst/>
                          <a:latin typeface="Calibri" panose="020F0502020204030204" pitchFamily="34" charset="0"/>
                        </a:rPr>
                        <a:t>2.00394e8 kWh</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817244875"/>
                  </a:ext>
                </a:extLst>
              </a:tr>
              <a:tr h="471392">
                <a:tc>
                  <a:txBody>
                    <a:bodyPr/>
                    <a:lstStyle/>
                    <a:p>
                      <a:pPr algn="l" fontAlgn="b"/>
                      <a:r>
                        <a:rPr lang="en-US" sz="2600" b="0" i="0" u="none" strike="noStrike">
                          <a:solidFill>
                            <a:srgbClr val="000000"/>
                          </a:solidFill>
                          <a:effectLst/>
                          <a:latin typeface="Calibri" panose="020F0502020204030204" pitchFamily="34" charset="0"/>
                        </a:rPr>
                        <a:t>IAV uncertainty</a:t>
                      </a:r>
                    </a:p>
                  </a:txBody>
                  <a:tcPr marL="9525" marR="9525" marT="9525" marB="0" anchor="b">
                    <a:lnL>
                      <a:noFill/>
                    </a:lnL>
                    <a:lnR>
                      <a:noFill/>
                    </a:lnR>
                    <a:lnT>
                      <a:noFill/>
                    </a:lnT>
                    <a:lnB>
                      <a:noFill/>
                    </a:lnB>
                  </a:tcPr>
                </a:tc>
                <a:tc>
                  <a:txBody>
                    <a:bodyPr/>
                    <a:lstStyle/>
                    <a:p>
                      <a:pPr algn="r" fontAlgn="b"/>
                      <a:r>
                        <a:rPr lang="en-US" sz="2600" b="0" i="0" u="none" strike="noStrike" dirty="0">
                          <a:solidFill>
                            <a:srgbClr val="000000"/>
                          </a:solidFill>
                          <a:effectLst/>
                          <a:latin typeface="Calibri" panose="020F0502020204030204" pitchFamily="34" charset="0"/>
                        </a:rPr>
                        <a:t>1.83029e8 kWh</a:t>
                      </a:r>
                    </a:p>
                  </a:txBody>
                  <a:tcPr marL="9525" marR="9525" marT="9525" marB="0" anchor="b">
                    <a:lnL>
                      <a:noFill/>
                    </a:lnL>
                    <a:lnR>
                      <a:noFill/>
                    </a:lnR>
                    <a:lnT>
                      <a:noFill/>
                    </a:lnT>
                    <a:lnB>
                      <a:noFill/>
                    </a:lnB>
                  </a:tcPr>
                </a:tc>
                <a:extLst>
                  <a:ext uri="{0D108BD9-81ED-4DB2-BD59-A6C34878D82A}">
                    <a16:rowId xmlns:a16="http://schemas.microsoft.com/office/drawing/2014/main" val="2468795971"/>
                  </a:ext>
                </a:extLst>
              </a:tr>
              <a:tr h="471392">
                <a:tc>
                  <a:txBody>
                    <a:bodyPr/>
                    <a:lstStyle/>
                    <a:p>
                      <a:pPr algn="l" fontAlgn="b"/>
                      <a:r>
                        <a:rPr lang="en-US" sz="2600" b="0" i="0" u="none" strike="noStrike" dirty="0">
                          <a:solidFill>
                            <a:srgbClr val="000000"/>
                          </a:solidFill>
                          <a:effectLst/>
                          <a:latin typeface="Calibri" panose="020F0502020204030204" pitchFamily="34" charset="0"/>
                        </a:rPr>
                        <a:t>Factor uncertainty fraction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2600" b="0" i="0" u="none" strike="noStrike" dirty="0">
                          <a:solidFill>
                            <a:srgbClr val="000000"/>
                          </a:solidFill>
                          <a:effectLst/>
                          <a:latin typeface="Calibri" panose="020F0502020204030204" pitchFamily="34" charset="0"/>
                        </a:rPr>
                        <a:t>1.06918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0744121"/>
                  </a:ext>
                </a:extLst>
              </a:tr>
            </a:tbl>
          </a:graphicData>
        </a:graphic>
      </p:graphicFrame>
      <p:sp>
        <p:nvSpPr>
          <p:cNvPr id="88" name="TextBox 87">
            <a:extLst>
              <a:ext uri="{FF2B5EF4-FFF2-40B4-BE49-F238E27FC236}">
                <a16:creationId xmlns:a16="http://schemas.microsoft.com/office/drawing/2014/main" id="{DC38E7BF-625F-2C0E-2C37-5593CE75226D}"/>
              </a:ext>
            </a:extLst>
          </p:cNvPr>
          <p:cNvSpPr txBox="1"/>
          <p:nvPr/>
        </p:nvSpPr>
        <p:spPr>
          <a:xfrm>
            <a:off x="21253573" y="23236371"/>
            <a:ext cx="7439858" cy="492443"/>
          </a:xfrm>
          <a:prstGeom prst="rect">
            <a:avLst/>
          </a:prstGeom>
          <a:noFill/>
        </p:spPr>
        <p:txBody>
          <a:bodyPr wrap="none" rtlCol="0">
            <a:spAutoFit/>
          </a:bodyPr>
          <a:lstStyle/>
          <a:p>
            <a:r>
              <a:rPr lang="en-US" sz="2600" dirty="0"/>
              <a:t>Probability of exceedance results (blue lines) </a:t>
            </a:r>
          </a:p>
        </p:txBody>
      </p:sp>
      <p:sp>
        <p:nvSpPr>
          <p:cNvPr id="89" name="TextBox 88">
            <a:extLst>
              <a:ext uri="{FF2B5EF4-FFF2-40B4-BE49-F238E27FC236}">
                <a16:creationId xmlns:a16="http://schemas.microsoft.com/office/drawing/2014/main" id="{B4D3727F-FA46-A405-C6AB-1C824BC098FC}"/>
              </a:ext>
            </a:extLst>
          </p:cNvPr>
          <p:cNvSpPr txBox="1"/>
          <p:nvPr/>
        </p:nvSpPr>
        <p:spPr>
          <a:xfrm>
            <a:off x="10436393" y="9427501"/>
            <a:ext cx="7863050" cy="492443"/>
          </a:xfrm>
          <a:prstGeom prst="rect">
            <a:avLst/>
          </a:prstGeom>
          <a:noFill/>
        </p:spPr>
        <p:txBody>
          <a:bodyPr wrap="none" rtlCol="0">
            <a:spAutoFit/>
          </a:bodyPr>
          <a:lstStyle/>
          <a:p>
            <a:r>
              <a:rPr lang="en-US" sz="2600" dirty="0"/>
              <a:t>First-order PV annual energy uncertainty factors</a:t>
            </a:r>
          </a:p>
        </p:txBody>
      </p:sp>
      <p:sp>
        <p:nvSpPr>
          <p:cNvPr id="90" name="TextBox 89">
            <a:extLst>
              <a:ext uri="{FF2B5EF4-FFF2-40B4-BE49-F238E27FC236}">
                <a16:creationId xmlns:a16="http://schemas.microsoft.com/office/drawing/2014/main" id="{E0AABAFA-563F-27F9-E769-ED1FBB0EDBC3}"/>
              </a:ext>
            </a:extLst>
          </p:cNvPr>
          <p:cNvSpPr txBox="1"/>
          <p:nvPr/>
        </p:nvSpPr>
        <p:spPr>
          <a:xfrm>
            <a:off x="10195141" y="14694697"/>
            <a:ext cx="8345554" cy="492443"/>
          </a:xfrm>
          <a:prstGeom prst="rect">
            <a:avLst/>
          </a:prstGeom>
          <a:noFill/>
        </p:spPr>
        <p:txBody>
          <a:bodyPr wrap="none" rtlCol="0">
            <a:spAutoFit/>
          </a:bodyPr>
          <a:lstStyle/>
          <a:p>
            <a:r>
              <a:rPr lang="en-US" sz="2600" dirty="0"/>
              <a:t>Second-order PV annual energy uncertainty factors</a:t>
            </a:r>
          </a:p>
        </p:txBody>
      </p:sp>
      <p:sp>
        <p:nvSpPr>
          <p:cNvPr id="91" name="TextBox 90">
            <a:extLst>
              <a:ext uri="{FF2B5EF4-FFF2-40B4-BE49-F238E27FC236}">
                <a16:creationId xmlns:a16="http://schemas.microsoft.com/office/drawing/2014/main" id="{8A8EE31A-C207-B721-6826-59B3F84E44F9}"/>
              </a:ext>
            </a:extLst>
          </p:cNvPr>
          <p:cNvSpPr txBox="1"/>
          <p:nvPr/>
        </p:nvSpPr>
        <p:spPr>
          <a:xfrm>
            <a:off x="32154520" y="5105734"/>
            <a:ext cx="8962711" cy="492443"/>
          </a:xfrm>
          <a:prstGeom prst="rect">
            <a:avLst/>
          </a:prstGeom>
          <a:noFill/>
        </p:spPr>
        <p:txBody>
          <a:bodyPr wrap="none" rtlCol="0">
            <a:spAutoFit/>
          </a:bodyPr>
          <a:lstStyle/>
          <a:p>
            <a:r>
              <a:rPr lang="en-US" sz="2600" dirty="0"/>
              <a:t>System specifications for example uncertainty analysis</a:t>
            </a:r>
          </a:p>
        </p:txBody>
      </p:sp>
      <p:sp>
        <p:nvSpPr>
          <p:cNvPr id="95" name="TextBox 94">
            <a:extLst>
              <a:ext uri="{FF2B5EF4-FFF2-40B4-BE49-F238E27FC236}">
                <a16:creationId xmlns:a16="http://schemas.microsoft.com/office/drawing/2014/main" id="{95BD661B-390B-88A8-03C8-43B370EADC0F}"/>
              </a:ext>
            </a:extLst>
          </p:cNvPr>
          <p:cNvSpPr txBox="1"/>
          <p:nvPr/>
        </p:nvSpPr>
        <p:spPr>
          <a:xfrm>
            <a:off x="21057200" y="20713090"/>
            <a:ext cx="732893" cy="461665"/>
          </a:xfrm>
          <a:prstGeom prst="rect">
            <a:avLst/>
          </a:prstGeom>
          <a:noFill/>
        </p:spPr>
        <p:txBody>
          <a:bodyPr wrap="none" rtlCol="0">
            <a:spAutoFit/>
          </a:bodyPr>
          <a:lstStyle/>
          <a:p>
            <a:r>
              <a:rPr lang="en-US" dirty="0"/>
              <a:t>P90</a:t>
            </a:r>
          </a:p>
        </p:txBody>
      </p:sp>
      <p:sp>
        <p:nvSpPr>
          <p:cNvPr id="94" name="Arrow: Right 93">
            <a:extLst>
              <a:ext uri="{FF2B5EF4-FFF2-40B4-BE49-F238E27FC236}">
                <a16:creationId xmlns:a16="http://schemas.microsoft.com/office/drawing/2014/main" id="{92C5C185-9498-AC2E-D1D1-F1841FA1C0F6}"/>
              </a:ext>
            </a:extLst>
          </p:cNvPr>
          <p:cNvSpPr/>
          <p:nvPr/>
        </p:nvSpPr>
        <p:spPr bwMode="auto">
          <a:xfrm>
            <a:off x="21835415" y="20726400"/>
            <a:ext cx="1311725" cy="378583"/>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92" name="Arrow: Right 91">
            <a:extLst>
              <a:ext uri="{FF2B5EF4-FFF2-40B4-BE49-F238E27FC236}">
                <a16:creationId xmlns:a16="http://schemas.microsoft.com/office/drawing/2014/main" id="{A81A7A47-91AF-8D9B-516E-A362809C882D}"/>
              </a:ext>
            </a:extLst>
          </p:cNvPr>
          <p:cNvSpPr/>
          <p:nvPr/>
        </p:nvSpPr>
        <p:spPr bwMode="auto">
          <a:xfrm>
            <a:off x="37015611" y="12654144"/>
            <a:ext cx="1311725" cy="378583"/>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93" name="TextBox 92">
            <a:extLst>
              <a:ext uri="{FF2B5EF4-FFF2-40B4-BE49-F238E27FC236}">
                <a16:creationId xmlns:a16="http://schemas.microsoft.com/office/drawing/2014/main" id="{3141064D-254B-4C89-09D6-FE21771080D1}"/>
              </a:ext>
            </a:extLst>
          </p:cNvPr>
          <p:cNvSpPr txBox="1"/>
          <p:nvPr/>
        </p:nvSpPr>
        <p:spPr>
          <a:xfrm>
            <a:off x="36237396" y="12640834"/>
            <a:ext cx="732893" cy="461665"/>
          </a:xfrm>
          <a:prstGeom prst="rect">
            <a:avLst/>
          </a:prstGeom>
          <a:noFill/>
        </p:spPr>
        <p:txBody>
          <a:bodyPr wrap="none" rtlCol="0">
            <a:spAutoFit/>
          </a:bodyPr>
          <a:lstStyle/>
          <a:p>
            <a:r>
              <a:rPr lang="en-US" dirty="0"/>
              <a:t>P90</a:t>
            </a:r>
          </a:p>
        </p:txBody>
      </p:sp>
      <p:sp>
        <p:nvSpPr>
          <p:cNvPr id="96" name="Arrow: Right 95">
            <a:extLst>
              <a:ext uri="{FF2B5EF4-FFF2-40B4-BE49-F238E27FC236}">
                <a16:creationId xmlns:a16="http://schemas.microsoft.com/office/drawing/2014/main" id="{C44317C3-D1DC-917F-50FA-03A57750857E}"/>
              </a:ext>
            </a:extLst>
          </p:cNvPr>
          <p:cNvSpPr/>
          <p:nvPr/>
        </p:nvSpPr>
        <p:spPr bwMode="auto">
          <a:xfrm rot="1248163">
            <a:off x="33559317" y="23519861"/>
            <a:ext cx="1311725" cy="378583"/>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endParaRPr>
          </a:p>
        </p:txBody>
      </p:sp>
      <p:sp>
        <p:nvSpPr>
          <p:cNvPr id="97" name="TextBox 96">
            <a:extLst>
              <a:ext uri="{FF2B5EF4-FFF2-40B4-BE49-F238E27FC236}">
                <a16:creationId xmlns:a16="http://schemas.microsoft.com/office/drawing/2014/main" id="{3AF2B1C8-5443-E3A6-EB8C-865116B167DA}"/>
              </a:ext>
            </a:extLst>
          </p:cNvPr>
          <p:cNvSpPr txBox="1"/>
          <p:nvPr/>
        </p:nvSpPr>
        <p:spPr>
          <a:xfrm>
            <a:off x="32842466" y="23169029"/>
            <a:ext cx="732893" cy="461665"/>
          </a:xfrm>
          <a:prstGeom prst="rect">
            <a:avLst/>
          </a:prstGeom>
          <a:noFill/>
        </p:spPr>
        <p:txBody>
          <a:bodyPr wrap="none" rtlCol="0">
            <a:spAutoFit/>
          </a:bodyPr>
          <a:lstStyle/>
          <a:p>
            <a:r>
              <a:rPr lang="en-US" dirty="0"/>
              <a:t>P90</a:t>
            </a:r>
          </a:p>
        </p:txBody>
      </p:sp>
    </p:spTree>
  </p:cSld>
  <p:clrMapOvr>
    <a:masterClrMapping/>
  </p:clrMapOvr>
</p:sld>
</file>

<file path=ppt/theme/theme1.xml><?xml version="1.0" encoding="utf-8"?>
<a:theme xmlns:a="http://schemas.openxmlformats.org/drawingml/2006/main" name="Blank Presentation">
  <a:themeElements>
    <a:clrScheme name="Custom 3">
      <a:dk1>
        <a:srgbClr val="0079C1"/>
      </a:dk1>
      <a:lt1>
        <a:srgbClr val="FFFFFF"/>
      </a:lt1>
      <a:dk2>
        <a:srgbClr val="6A737B"/>
      </a:dk2>
      <a:lt2>
        <a:srgbClr val="FFFFFF"/>
      </a:lt2>
      <a:accent1>
        <a:srgbClr val="F6A01A"/>
      </a:accent1>
      <a:accent2>
        <a:srgbClr val="FFC425"/>
      </a:accent2>
      <a:accent3>
        <a:srgbClr val="00A4E4"/>
      </a:accent3>
      <a:accent4>
        <a:srgbClr val="5E9732"/>
      </a:accent4>
      <a:accent5>
        <a:srgbClr val="8DC63F"/>
      </a:accent5>
      <a:accent6>
        <a:srgbClr val="000000"/>
      </a:accent6>
      <a:hlink>
        <a:srgbClr val="00A4E4"/>
      </a:hlink>
      <a:folHlink>
        <a:srgbClr val="F6A01A"/>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1" i="1"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30123</TotalTime>
  <Words>1325</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Blank Presentation</vt:lpstr>
      <vt:lpstr>PowerPoint Presentation</vt:lpstr>
    </vt:vector>
  </TitlesOfParts>
  <Company>Bill Gillies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NREL 42x42 Poster Template</dc:title>
  <dc:subject>Use this template for conferences, etc.</dc:subject>
  <dc:creator>NREL Communications Office</dc:creator>
  <cp:lastModifiedBy>Prilliman, Matthew</cp:lastModifiedBy>
  <cp:revision>195</cp:revision>
  <cp:lastPrinted>2011-01-06T23:25:15Z</cp:lastPrinted>
  <dcterms:created xsi:type="dcterms:W3CDTF">2009-08-19T15:15:49Z</dcterms:created>
  <dcterms:modified xsi:type="dcterms:W3CDTF">2023-05-03T16:10:45Z</dcterms:modified>
</cp:coreProperties>
</file>